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notesSlides/notesSlide3.xml" ContentType="application/vnd.openxmlformats-officedocument.presentationml.notesSlide+xml"/>
  <Override PartName="/ppt/tags/tag16.xml" ContentType="application/vnd.openxmlformats-officedocument.presentationml.tags+xml"/>
  <Override PartName="/ppt/notesSlides/notesSlide4.xml" ContentType="application/vnd.openxmlformats-officedocument.presentationml.notesSlide+xml"/>
  <Override PartName="/ppt/tags/tag17.xml" ContentType="application/vnd.openxmlformats-officedocument.presentationml.tags+xml"/>
  <Override PartName="/ppt/notesSlides/notesSlide5.xml" ContentType="application/vnd.openxmlformats-officedocument.presentationml.notesSlide+xml"/>
  <Override PartName="/ppt/tags/tag18.xml" ContentType="application/vnd.openxmlformats-officedocument.presentationml.tags+xml"/>
  <Override PartName="/ppt/notesSlides/notesSlide6.xml" ContentType="application/vnd.openxmlformats-officedocument.presentationml.notesSlide+xml"/>
  <Override PartName="/ppt/tags/tag19.xml" ContentType="application/vnd.openxmlformats-officedocument.presentationml.tags+xml"/>
  <Override PartName="/ppt/notesSlides/notesSlide7.xml" ContentType="application/vnd.openxmlformats-officedocument.presentationml.notesSlide+xml"/>
  <Override PartName="/ppt/tags/tag20.xml" ContentType="application/vnd.openxmlformats-officedocument.presentationml.tags+xml"/>
  <Override PartName="/ppt/notesSlides/notesSlide8.xml" ContentType="application/vnd.openxmlformats-officedocument.presentationml.notesSlide+xml"/>
  <Override PartName="/ppt/tags/tag21.xml" ContentType="application/vnd.openxmlformats-officedocument.presentationml.tags+xml"/>
  <Override PartName="/ppt/notesSlides/notesSlide9.xml" ContentType="application/vnd.openxmlformats-officedocument.presentationml.notesSlide+xml"/>
  <Override PartName="/ppt/tags/tag22.xml" ContentType="application/vnd.openxmlformats-officedocument.presentationml.tags+xml"/>
  <Override PartName="/ppt/notesSlides/notesSlide10.xml" ContentType="application/vnd.openxmlformats-officedocument.presentationml.notesSlide+xml"/>
  <Override PartName="/ppt/tags/tag23.xml" ContentType="application/vnd.openxmlformats-officedocument.presentationml.tags+xml"/>
  <Override PartName="/ppt/notesSlides/notesSlide11.xml" ContentType="application/vnd.openxmlformats-officedocument.presentationml.notesSlide+xml"/>
  <Override PartName="/ppt/tags/tag24.xml" ContentType="application/vnd.openxmlformats-officedocument.presentationml.tags+xml"/>
  <Override PartName="/ppt/notesSlides/notesSlide12.xml" ContentType="application/vnd.openxmlformats-officedocument.presentationml.notesSlide+xml"/>
  <Override PartName="/ppt/tags/tag25.xml" ContentType="application/vnd.openxmlformats-officedocument.presentationml.tags+xml"/>
  <Override PartName="/ppt/notesSlides/notesSlide13.xml" ContentType="application/vnd.openxmlformats-officedocument.presentationml.notesSlide+xml"/>
  <Override PartName="/ppt/tags/tag26.xml" ContentType="application/vnd.openxmlformats-officedocument.presentationml.tags+xml"/>
  <Override PartName="/ppt/notesSlides/notesSlide14.xml" ContentType="application/vnd.openxmlformats-officedocument.presentationml.notesSlide+xml"/>
  <Override PartName="/ppt/tags/tag27.xml" ContentType="application/vnd.openxmlformats-officedocument.presentationml.tags+xml"/>
  <Override PartName="/ppt/notesSlides/notesSlide15.xml" ContentType="application/vnd.openxmlformats-officedocument.presentationml.notesSlide+xml"/>
  <Override PartName="/ppt/tags/tag28.xml" ContentType="application/vnd.openxmlformats-officedocument.presentationml.tags+xml"/>
  <Override PartName="/ppt/notesSlides/notesSlide16.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20"/>
  </p:notesMasterIdLst>
  <p:sldIdLst>
    <p:sldId id="342" r:id="rId2"/>
    <p:sldId id="359" r:id="rId3"/>
    <p:sldId id="331" r:id="rId4"/>
    <p:sldId id="370" r:id="rId5"/>
    <p:sldId id="360" r:id="rId6"/>
    <p:sldId id="357" r:id="rId7"/>
    <p:sldId id="362" r:id="rId8"/>
    <p:sldId id="364" r:id="rId9"/>
    <p:sldId id="365" r:id="rId10"/>
    <p:sldId id="358" r:id="rId11"/>
    <p:sldId id="356" r:id="rId12"/>
    <p:sldId id="377" r:id="rId13"/>
    <p:sldId id="379" r:id="rId14"/>
    <p:sldId id="375" r:id="rId15"/>
    <p:sldId id="378" r:id="rId16"/>
    <p:sldId id="308" r:id="rId17"/>
    <p:sldId id="267" r:id="rId18"/>
    <p:sldId id="376" r:id="rId19"/>
  </p:sldIdLst>
  <p:sldSz cx="24384000" cy="13716000"/>
  <p:notesSz cx="6858000" cy="9144000"/>
  <p:custDataLst>
    <p:tags r:id="rId21"/>
  </p:custDataLst>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15:guide id="1" pos="7680" userDrawn="1">
          <p15:clr>
            <a:srgbClr val="A4A3A4"/>
          </p15:clr>
        </p15:guide>
        <p15:guide id="2" orient="horz" pos="43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590A"/>
    <a:srgbClr val="42424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0BCDD46-D2A2-7266-BBBD-4C8DBA3F311B}" v="255" dt="2025-08-04T13:47:34.035"/>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19" autoAdjust="0"/>
    <p:restoredTop sz="94660"/>
  </p:normalViewPr>
  <p:slideViewPr>
    <p:cSldViewPr snapToGrid="0">
      <p:cViewPr>
        <p:scale>
          <a:sx n="50" d="100"/>
          <a:sy n="50" d="100"/>
        </p:scale>
        <p:origin x="364" y="440"/>
      </p:cViewPr>
      <p:guideLst>
        <p:guide pos="7680"/>
        <p:guide orient="horz" pos="43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5" name="Shape 185"/>
          <p:cNvSpPr>
            <a:spLocks noGrp="1" noRot="1" noChangeAspect="1"/>
          </p:cNvSpPr>
          <p:nvPr>
            <p:ph type="sldImg"/>
          </p:nvPr>
        </p:nvSpPr>
        <p:spPr>
          <a:xfrm>
            <a:off x="1143000" y="685800"/>
            <a:ext cx="4572000" cy="3429000"/>
          </a:xfrm>
          <a:prstGeom prst="rect">
            <a:avLst/>
          </a:prstGeom>
        </p:spPr>
        <p:txBody>
          <a:bodyPr/>
          <a:lstStyle/>
          <a:p>
            <a:endParaRPr/>
          </a:p>
        </p:txBody>
      </p:sp>
      <p:sp>
        <p:nvSpPr>
          <p:cNvPr id="186" name="Shape 186"/>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15EE2-C2E5-6171-277E-1F6AB0B84E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21758-70DA-A656-E425-CF2A89FE1B5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B7400CA-6457-5747-DA08-CBD23CC1BDEA}"/>
              </a:ext>
            </a:extLst>
          </p:cNvPr>
          <p:cNvSpPr>
            <a:spLocks noGrp="1"/>
          </p:cNvSpPr>
          <p:nvPr>
            <p:ph type="body" idx="1"/>
          </p:nvPr>
        </p:nvSpPr>
        <p:spPr/>
        <p:txBody>
          <a:bodyPr/>
          <a:lstStyle/>
          <a:p>
            <a:r>
              <a:rPr lang="en-US"/>
              <a:t>Welcome to the February Question Everything Call! </a:t>
            </a:r>
          </a:p>
        </p:txBody>
      </p:sp>
    </p:spTree>
    <p:extLst>
      <p:ext uri="{BB962C8B-B14F-4D97-AF65-F5344CB8AC3E}">
        <p14:creationId xmlns:p14="http://schemas.microsoft.com/office/powerpoint/2010/main" val="21282300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81F14-CB0A-0EB7-6BA1-CCC3688649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5982D0-7270-569B-FFB7-1C52D81C6EF3}"/>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6CEC3DD5-6D7C-8D75-C8A5-0E7E3CF0131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0517173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E13A3-C580-2CE2-F8C0-3C74D8013F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2714CC-9CF5-69AE-9E72-AD6C48FB4B3D}"/>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715F953-FD8A-6801-E7C1-033222D0E35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180810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94766-5D56-F9B8-4E94-CCB807270D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5E1142-9B54-E919-9779-0C421E993225}"/>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0594554-D950-DCC0-CA55-12798DDEDA95}"/>
              </a:ext>
            </a:extLst>
          </p:cNvPr>
          <p:cNvSpPr>
            <a:spLocks noGrp="1"/>
          </p:cNvSpPr>
          <p:nvPr>
            <p:ph type="body" idx="1"/>
          </p:nvPr>
        </p:nvSpPr>
        <p:spPr/>
        <p:txBody>
          <a:bodyPr/>
          <a:lstStyle/>
          <a:p>
            <a:r>
              <a:rPr lang="en-US" dirty="0"/>
              <a:t>We need everyone on the same page that the dress code is just as important as opening your doors each day. Your role will be building team buy-in and Rallying your team behind the purpose and upholding all aspects of the dress code. Here is a simple formula to follow as you position the change to your Markets and Store leaders. Take a moment to reflect and we will call on an MUL to share how you plan to position the dress code to your Market</a:t>
            </a:r>
          </a:p>
        </p:txBody>
      </p:sp>
    </p:spTree>
    <p:extLst>
      <p:ext uri="{BB962C8B-B14F-4D97-AF65-F5344CB8AC3E}">
        <p14:creationId xmlns:p14="http://schemas.microsoft.com/office/powerpoint/2010/main" val="2155651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53055-6A6F-0704-DD08-3295DEABD1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978B7D-A5D6-E6A8-2660-2EFD5E72385E}"/>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C7730BF-2152-B2A5-58E7-C93CDF00D942}"/>
              </a:ext>
            </a:extLst>
          </p:cNvPr>
          <p:cNvSpPr>
            <a:spLocks noGrp="1"/>
          </p:cNvSpPr>
          <p:nvPr>
            <p:ph type="body" idx="1"/>
          </p:nvPr>
        </p:nvSpPr>
        <p:spPr/>
        <p:txBody>
          <a:bodyPr/>
          <a:lstStyle/>
          <a:p>
            <a:r>
              <a:rPr lang="en-US" dirty="0"/>
              <a:t>We need everyone on the same page that the dress code is just as important as opening your doors each day. Your role will be building team buy-in and Rallying your team behind the purpose and upholding all aspects of the dress code. Here is a simple formula to follow as you position the change to your Markets and Store leaders. Take a moment to reflect and we will call on an MUL to share how you plan to position the dress code to your Market</a:t>
            </a:r>
          </a:p>
        </p:txBody>
      </p:sp>
    </p:spTree>
    <p:extLst>
      <p:ext uri="{BB962C8B-B14F-4D97-AF65-F5344CB8AC3E}">
        <p14:creationId xmlns:p14="http://schemas.microsoft.com/office/powerpoint/2010/main" val="38286287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98AF8-E958-EA2A-33A5-CE9BA2A369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FFF29A-A622-A3FE-11A7-4D337232936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27C7928B-9D9D-048C-1B89-FF20E5F6B5CD}"/>
              </a:ext>
            </a:extLst>
          </p:cNvPr>
          <p:cNvSpPr>
            <a:spLocks noGrp="1"/>
          </p:cNvSpPr>
          <p:nvPr>
            <p:ph type="body" idx="1"/>
          </p:nvPr>
        </p:nvSpPr>
        <p:spPr/>
        <p:txBody>
          <a:bodyPr/>
          <a:lstStyle/>
          <a:p>
            <a:r>
              <a:rPr lang="en-US" dirty="0"/>
              <a:t>This formula gives you a simple and effective way to respond to resistance without losing momentum. The goal is not to argue or defend, but to guide the conversation in a constructive direction. Start by acknowledging the concern so your Store Leader feels heard. Then redirect by shifting the focus to what is possible, and coach them toward solutions or reframing the challenge. Finally, anchor the conversation by reconnecting to shared goals and confirming their understanding of the purpose and impact of the change. This helps keep the tone calm, confident, and focused. </a:t>
            </a:r>
          </a:p>
        </p:txBody>
      </p:sp>
    </p:spTree>
    <p:extLst>
      <p:ext uri="{BB962C8B-B14F-4D97-AF65-F5344CB8AC3E}">
        <p14:creationId xmlns:p14="http://schemas.microsoft.com/office/powerpoint/2010/main" val="24839955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37854-55D9-5D70-0051-CE7C724862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2578F56-C8AF-BD7A-FB72-E90974E2A071}"/>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39FCEEE0-0A9E-F034-2F3C-4F9DF369B85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643325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56176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73D2D-687B-52C1-6863-17290350EA8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82C7CA-E924-1883-DD56-098837FAA39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098945D4-4FF4-ADFF-C07E-7845DEE586F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149540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459B2-4F7C-13A3-BC02-4A1FA3B2FC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642E02-DD04-1667-1DA8-7488BBC14F5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EB97157-556A-4572-74D5-2D29319089CD}"/>
              </a:ext>
            </a:extLst>
          </p:cNvPr>
          <p:cNvSpPr>
            <a:spLocks noGrp="1"/>
          </p:cNvSpPr>
          <p:nvPr>
            <p:ph type="body" idx="1"/>
          </p:nvPr>
        </p:nvSpPr>
        <p:spPr/>
        <p:txBody>
          <a:bodyPr/>
          <a:lstStyle/>
          <a:p>
            <a:r>
              <a:rPr lang="en-US"/>
              <a:t>We have the best dress code there is...</a:t>
            </a:r>
            <a:endParaRPr lang="en-US">
              <a:solidFill>
                <a:srgbClr val="000000"/>
              </a:solidFill>
              <a:latin typeface="Helvetica Neue"/>
            </a:endParaRPr>
          </a:p>
          <a:p>
            <a:r>
              <a:rPr lang="en-US">
                <a:solidFill>
                  <a:srgbClr val="000000"/>
                </a:solidFill>
                <a:latin typeface="Helvetica Neue"/>
              </a:rPr>
              <a:t>We will still have the best dress code there is...</a:t>
            </a:r>
          </a:p>
        </p:txBody>
      </p:sp>
    </p:spTree>
    <p:extLst>
      <p:ext uri="{BB962C8B-B14F-4D97-AF65-F5344CB8AC3E}">
        <p14:creationId xmlns:p14="http://schemas.microsoft.com/office/powerpoint/2010/main" val="3446725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9441D-8664-7599-5682-6755DAC9D3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05B2CA-3AFA-5A06-9B75-FE1B8147FC48}"/>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4AE3F32-07B1-A667-0627-6B8E7E8C0B5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165664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270FC-AC34-E2EC-F216-9BCFFE22EC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0D60596-0C14-6278-BC28-04F19B70699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792A6E6A-E43A-4811-3457-1856ADC4403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75524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1B26E-5C93-99B6-5743-216FD682A5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7DA767-1AD1-7027-75DC-82458FCA7C2B}"/>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86090671-06E9-7731-24E1-A7DB1000AD0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61718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2D36A-A237-943D-F180-4F0801983B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13608D-A97E-D29B-1D1E-C0A3CDBE9F1C}"/>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4D7D8048-E377-5BED-A7EA-F0FDF749454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0129210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2C0777-A0ED-40FE-EF66-59966248A9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8FC05D-218C-27D5-04BE-EE4F1CC1D50A}"/>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CD011F5F-EAC4-3210-E10B-973116BB5C1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44760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793213-AB13-5540-FFE6-C41EE4DB1B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FAE9847-01BA-D547-E649-4B4533E3033F}"/>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E8395F26-8FCB-2FD5-7917-A4A06BC96B9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0770645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CA3198-727B-293B-6BF2-FCB0B8F9FF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C16F17-37DF-9B05-2E84-B9257F9D3F17}"/>
              </a:ext>
            </a:extLst>
          </p:cNvPr>
          <p:cNvSpPr>
            <a:spLocks noGrp="1" noRot="1" noChangeAspect="1"/>
          </p:cNvSpPr>
          <p:nvPr>
            <p:ph type="sldImg"/>
          </p:nvPr>
        </p:nvSpPr>
        <p:spPr>
          <a:xfrm>
            <a:off x="381000" y="685800"/>
            <a:ext cx="6096000" cy="3429000"/>
          </a:xfrm>
        </p:spPr>
      </p:sp>
      <p:sp>
        <p:nvSpPr>
          <p:cNvPr id="3" name="Notes Placeholder 2">
            <a:extLst>
              <a:ext uri="{FF2B5EF4-FFF2-40B4-BE49-F238E27FC236}">
                <a16:creationId xmlns:a16="http://schemas.microsoft.com/office/drawing/2014/main" id="{BC3D9DDB-AE85-C2DF-ECDD-ED39DCCFE47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331671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p:spTree>
      <p:nvGrpSpPr>
        <p:cNvPr id="1" name=""/>
        <p:cNvGrpSpPr/>
        <p:nvPr/>
      </p:nvGrpSpPr>
      <p:grpSpPr>
        <a:xfrm>
          <a:off x="0" y="0"/>
          <a:ext cx="0" cy="0"/>
          <a:chOff x="0" y="0"/>
          <a:chExt cx="0" cy="0"/>
        </a:xfrm>
      </p:grpSpPr>
      <p:sp>
        <p:nvSpPr>
          <p:cNvPr id="13" name="Author and Date"/>
          <p:cNvSpPr txBox="1">
            <a:spLocks noGrp="1"/>
          </p:cNvSpPr>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14" name="Presentation Title"/>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Presentation Title</a:t>
            </a:r>
          </a:p>
        </p:txBody>
      </p:sp>
      <p:sp>
        <p:nvSpPr>
          <p:cNvPr id="15" name="Body Level One…"/>
          <p:cNvSpPr txBox="1">
            <a:spLocks noGrp="1"/>
          </p:cNvSpPr>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1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ustDataLst>
      <p:tags r:id="rId1"/>
    </p:custData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pic>
        <p:nvPicPr>
          <p:cNvPr id="177" name="Picture 2" descr="Picture 2"/>
          <p:cNvPicPr>
            <a:picLocks noChangeAspect="1"/>
          </p:cNvPicPr>
          <p:nvPr/>
        </p:nvPicPr>
        <p:blipFill>
          <a:blip r:embed="rId3"/>
          <a:stretch>
            <a:fillRect/>
          </a:stretch>
        </p:blipFill>
        <p:spPr>
          <a:xfrm>
            <a:off x="241822" y="12814879"/>
            <a:ext cx="2408663" cy="799979"/>
          </a:xfrm>
          <a:prstGeom prst="rect">
            <a:avLst/>
          </a:prstGeom>
          <a:ln w="12700">
            <a:miter lim="400000"/>
          </a:ln>
        </p:spPr>
      </p:pic>
      <p:sp>
        <p:nvSpPr>
          <p:cNvPr id="178" name="Straight Connector 11"/>
          <p:cNvSpPr/>
          <p:nvPr/>
        </p:nvSpPr>
        <p:spPr>
          <a:xfrm>
            <a:off x="324325" y="12914330"/>
            <a:ext cx="23735349" cy="1"/>
          </a:xfrm>
          <a:prstGeom prst="line">
            <a:avLst/>
          </a:prstGeom>
          <a:ln w="12700">
            <a:solidFill>
              <a:srgbClr val="FFFFFF"/>
            </a:solidFill>
            <a:miter/>
          </a:ln>
        </p:spPr>
        <p:txBody>
          <a:bodyPr lIns="45719" rIns="45719"/>
          <a:lstStyle/>
          <a:p>
            <a:pPr algn="l" defTabSz="457200">
              <a:defRPr sz="1800">
                <a:solidFill>
                  <a:srgbClr val="000000"/>
                </a:solidFill>
                <a:latin typeface="Calibri"/>
                <a:ea typeface="Calibri"/>
                <a:cs typeface="Calibri"/>
                <a:sym typeface="Calibri"/>
              </a:defRPr>
            </a:pPr>
            <a:endParaRPr/>
          </a:p>
        </p:txBody>
      </p:sp>
      <p:sp>
        <p:nvSpPr>
          <p:cNvPr id="17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ustDataLst>
      <p:tags r:id="rId1"/>
    </p:custData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mp; Photo">
    <p:spTree>
      <p:nvGrpSpPr>
        <p:cNvPr id="1" name=""/>
        <p:cNvGrpSpPr/>
        <p:nvPr/>
      </p:nvGrpSpPr>
      <p:grpSpPr>
        <a:xfrm>
          <a:off x="0" y="0"/>
          <a:ext cx="0" cy="0"/>
          <a:chOff x="0" y="0"/>
          <a:chExt cx="0" cy="0"/>
        </a:xfrm>
      </p:grpSpPr>
      <p:sp>
        <p:nvSpPr>
          <p:cNvPr id="23" name="Avocados and limes"/>
          <p:cNvSpPr>
            <a:spLocks noGrp="1"/>
          </p:cNvSpPr>
          <p:nvPr>
            <p:ph type="pic" idx="21"/>
          </p:nvPr>
        </p:nvSpPr>
        <p:spPr>
          <a:xfrm>
            <a:off x="-1155700" y="-1295400"/>
            <a:ext cx="26746200" cy="16018933"/>
          </a:xfrm>
          <a:prstGeom prst="rect">
            <a:avLst/>
          </a:prstGeom>
        </p:spPr>
        <p:txBody>
          <a:bodyPr lIns="91439" tIns="45719" rIns="91439" bIns="45719">
            <a:noAutofit/>
          </a:bodyPr>
          <a:lstStyle/>
          <a:p>
            <a:endParaRPr/>
          </a:p>
        </p:txBody>
      </p:sp>
      <p:sp>
        <p:nvSpPr>
          <p:cNvPr id="24" name="Presentation Title"/>
          <p:cNvSpPr txBox="1">
            <a:spLocks noGrp="1"/>
          </p:cNvSpPr>
          <p:nvPr>
            <p:ph type="title" hasCustomPrompt="1"/>
          </p:nvPr>
        </p:nvSpPr>
        <p:spPr>
          <a:xfrm>
            <a:off x="1206500" y="7124700"/>
            <a:ext cx="21971000" cy="4648200"/>
          </a:xfrm>
          <a:prstGeom prst="rect">
            <a:avLst/>
          </a:prstGeom>
        </p:spPr>
        <p:txBody>
          <a:bodyPr anchor="b"/>
          <a:lstStyle>
            <a:lvl1pPr>
              <a:defRPr sz="11600" spc="-232"/>
            </a:lvl1pPr>
          </a:lstStyle>
          <a:p>
            <a:r>
              <a:t>Presentation Title</a:t>
            </a:r>
          </a:p>
        </p:txBody>
      </p:sp>
      <p:sp>
        <p:nvSpPr>
          <p:cNvPr id="25" name="Author and Date"/>
          <p:cNvSpPr txBox="1">
            <a:spLocks noGrp="1"/>
          </p:cNvSpPr>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26" name="Body Level One…"/>
          <p:cNvSpPr txBox="1">
            <a:spLocks noGrp="1"/>
          </p:cNvSpPr>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ustDataLst>
      <p:tags r:id="rId1"/>
    </p:custData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amp; Photo Alt">
    <p:spTree>
      <p:nvGrpSpPr>
        <p:cNvPr id="1" name=""/>
        <p:cNvGrpSpPr/>
        <p:nvPr/>
      </p:nvGrpSpPr>
      <p:grpSpPr>
        <a:xfrm>
          <a:off x="0" y="0"/>
          <a:ext cx="0" cy="0"/>
          <a:chOff x="0" y="0"/>
          <a:chExt cx="0" cy="0"/>
        </a:xfrm>
      </p:grpSpPr>
      <p:sp>
        <p:nvSpPr>
          <p:cNvPr id="34" name="Bowl with salmon cakes, salad, and hummus"/>
          <p:cNvSpPr>
            <a:spLocks noGrp="1"/>
          </p:cNvSpPr>
          <p:nvPr>
            <p:ph type="pic" idx="21"/>
          </p:nvPr>
        </p:nvSpPr>
        <p:spPr>
          <a:xfrm>
            <a:off x="10972800" y="-203200"/>
            <a:ext cx="12144837" cy="14135100"/>
          </a:xfrm>
          <a:prstGeom prst="rect">
            <a:avLst/>
          </a:prstGeom>
        </p:spPr>
        <p:txBody>
          <a:bodyPr lIns="91439" tIns="45719" rIns="91439" bIns="45719">
            <a:noAutofit/>
          </a:bodyPr>
          <a:lstStyle/>
          <a:p>
            <a:endParaRPr/>
          </a:p>
        </p:txBody>
      </p:sp>
      <p:sp>
        <p:nvSpPr>
          <p:cNvPr id="35" name="Slide Title"/>
          <p:cNvSpPr txBox="1">
            <a:spLocks noGrp="1"/>
          </p:cNvSpPr>
          <p:nvPr>
            <p:ph type="title" hasCustomPrompt="1"/>
          </p:nvPr>
        </p:nvSpPr>
        <p:spPr>
          <a:xfrm>
            <a:off x="1206500" y="1270000"/>
            <a:ext cx="9779000" cy="5882273"/>
          </a:xfrm>
          <a:prstGeom prst="rect">
            <a:avLst/>
          </a:prstGeom>
        </p:spPr>
        <p:txBody>
          <a:bodyPr anchor="b"/>
          <a:lstStyle/>
          <a:p>
            <a:r>
              <a:t>Slide Title</a:t>
            </a:r>
          </a:p>
        </p:txBody>
      </p:sp>
      <p:sp>
        <p:nvSpPr>
          <p:cNvPr id="36" name="Body Level One…"/>
          <p:cNvSpPr txBox="1">
            <a:spLocks noGrp="1"/>
          </p:cNvSpPr>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Slide Subtitle</a:t>
            </a:r>
          </a:p>
          <a:p>
            <a:pPr lvl="1"/>
            <a:endParaRPr/>
          </a:p>
          <a:p>
            <a:pPr lvl="2"/>
            <a:endParaRPr/>
          </a:p>
          <a:p>
            <a:pPr lvl="3"/>
            <a:endParaRPr/>
          </a:p>
          <a:p>
            <a:pPr lvl="4"/>
            <a:endParaRPr/>
          </a:p>
        </p:txBody>
      </p:sp>
      <p:sp>
        <p:nvSpPr>
          <p:cNvPr id="37" name="TextBox 7"/>
          <p:cNvSpPr txBox="1"/>
          <p:nvPr/>
        </p:nvSpPr>
        <p:spPr>
          <a:xfrm>
            <a:off x="22179771" y="13080248"/>
            <a:ext cx="1803528" cy="269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spc="340">
                <a:solidFill>
                  <a:srgbClr val="000000"/>
                </a:solidFill>
                <a:latin typeface="Roboto Condensed"/>
                <a:ea typeface="Roboto Condensed"/>
                <a:cs typeface="Roboto Condensed"/>
                <a:sym typeface="Roboto Condensed"/>
              </a:defRPr>
            </a:lvl1pPr>
          </a:lstStyle>
          <a:p>
            <a:r>
              <a:t>| RALLY HOUSE</a:t>
            </a:r>
          </a:p>
        </p:txBody>
      </p:sp>
      <p:sp>
        <p:nvSpPr>
          <p:cNvPr id="38" name="Straight Connector 11"/>
          <p:cNvSpPr/>
          <p:nvPr/>
        </p:nvSpPr>
        <p:spPr>
          <a:xfrm>
            <a:off x="324325" y="12914330"/>
            <a:ext cx="23735349" cy="1"/>
          </a:xfrm>
          <a:prstGeom prst="line">
            <a:avLst/>
          </a:prstGeom>
          <a:ln w="12700">
            <a:solidFill>
              <a:srgbClr val="000000"/>
            </a:solidFill>
            <a:miter/>
          </a:ln>
        </p:spPr>
        <p:txBody>
          <a:bodyPr lIns="45719" rIns="45719"/>
          <a:lstStyle/>
          <a:p>
            <a:pPr algn="l" defTabSz="457200">
              <a:defRPr sz="1800">
                <a:solidFill>
                  <a:srgbClr val="000000"/>
                </a:solidFill>
                <a:latin typeface="Calibri"/>
                <a:ea typeface="Calibri"/>
                <a:cs typeface="Calibri"/>
                <a:sym typeface="Calibri"/>
              </a:defRPr>
            </a:pPr>
            <a:endParaRPr/>
          </a:p>
        </p:txBody>
      </p:sp>
      <p:pic>
        <p:nvPicPr>
          <p:cNvPr id="39" name="Picture 13" descr="Picture 13"/>
          <p:cNvPicPr>
            <a:picLocks noChangeAspect="1"/>
          </p:cNvPicPr>
          <p:nvPr/>
        </p:nvPicPr>
        <p:blipFill>
          <a:blip r:embed="rId3"/>
          <a:stretch>
            <a:fillRect/>
          </a:stretch>
        </p:blipFill>
        <p:spPr>
          <a:xfrm>
            <a:off x="241821" y="12819535"/>
            <a:ext cx="2408664" cy="799979"/>
          </a:xfrm>
          <a:prstGeom prst="rect">
            <a:avLst/>
          </a:prstGeom>
          <a:ln w="12700">
            <a:miter lim="400000"/>
          </a:ln>
        </p:spPr>
      </p:pic>
      <p:sp>
        <p:nvSpPr>
          <p:cNvPr id="40" name="TextBox 3"/>
          <p:cNvSpPr txBox="1"/>
          <p:nvPr/>
        </p:nvSpPr>
        <p:spPr>
          <a:xfrm>
            <a:off x="18049571" y="13089560"/>
            <a:ext cx="4052197" cy="276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b="1" spc="340">
                <a:solidFill>
                  <a:srgbClr val="000000"/>
                </a:solidFill>
                <a:latin typeface="Roboto Condensed"/>
                <a:ea typeface="Roboto Condensed"/>
                <a:cs typeface="Roboto Condensed"/>
                <a:sym typeface="Roboto Condensed"/>
              </a:defRPr>
            </a:lvl1pPr>
          </a:lstStyle>
          <a:p>
            <a:r>
              <a:rPr lang="en-US"/>
              <a:t>CORE Program</a:t>
            </a:r>
            <a:endParaRPr/>
          </a:p>
        </p:txBody>
      </p:sp>
      <p:sp>
        <p:nvSpPr>
          <p:cNvPr id="41"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ustDataLst>
      <p:tags r:id="rId1"/>
    </p:custData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Bullets">
    <p:spTree>
      <p:nvGrpSpPr>
        <p:cNvPr id="1" name=""/>
        <p:cNvGrpSpPr/>
        <p:nvPr/>
      </p:nvGrpSpPr>
      <p:grpSpPr>
        <a:xfrm>
          <a:off x="0" y="0"/>
          <a:ext cx="0" cy="0"/>
          <a:chOff x="0" y="0"/>
          <a:chExt cx="0" cy="0"/>
        </a:xfrm>
      </p:grpSpPr>
      <p:sp>
        <p:nvSpPr>
          <p:cNvPr id="58" name="Body Level One…"/>
          <p:cNvSpPr txBox="1">
            <a:spLocks noGrp="1"/>
          </p:cNvSpPr>
          <p:nvPr>
            <p:ph type="body" idx="1" hasCustomPrompt="1"/>
          </p:nvPr>
        </p:nvSpPr>
        <p:spPr>
          <a:prstGeom prst="rect">
            <a:avLst/>
          </a:prstGeom>
        </p:spPr>
        <p:txBody>
          <a:bodyPr numCol="2" spcCol="1098550"/>
          <a:lstStyle/>
          <a:p>
            <a:r>
              <a:t>Slide bullet text</a:t>
            </a:r>
          </a:p>
          <a:p>
            <a:pPr lvl="1"/>
            <a:endParaRPr/>
          </a:p>
          <a:p>
            <a:pPr lvl="2"/>
            <a:endParaRPr/>
          </a:p>
          <a:p>
            <a:pPr lvl="3"/>
            <a:endParaRPr/>
          </a:p>
          <a:p>
            <a:pPr lvl="4"/>
            <a:endParaRPr/>
          </a:p>
        </p:txBody>
      </p:sp>
      <p:sp>
        <p:nvSpPr>
          <p:cNvPr id="59" name="TextBox 7"/>
          <p:cNvSpPr txBox="1"/>
          <p:nvPr/>
        </p:nvSpPr>
        <p:spPr>
          <a:xfrm>
            <a:off x="22179771" y="13080248"/>
            <a:ext cx="1803528" cy="269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spc="340">
                <a:solidFill>
                  <a:srgbClr val="000000"/>
                </a:solidFill>
                <a:latin typeface="Roboto Condensed"/>
                <a:ea typeface="Roboto Condensed"/>
                <a:cs typeface="Roboto Condensed"/>
                <a:sym typeface="Roboto Condensed"/>
              </a:defRPr>
            </a:lvl1pPr>
          </a:lstStyle>
          <a:p>
            <a:r>
              <a:t>| RALLY HOUSE</a:t>
            </a:r>
          </a:p>
        </p:txBody>
      </p:sp>
      <p:sp>
        <p:nvSpPr>
          <p:cNvPr id="60" name="Straight Connector 11"/>
          <p:cNvSpPr/>
          <p:nvPr/>
        </p:nvSpPr>
        <p:spPr>
          <a:xfrm>
            <a:off x="324325" y="12914330"/>
            <a:ext cx="23735349" cy="1"/>
          </a:xfrm>
          <a:prstGeom prst="line">
            <a:avLst/>
          </a:prstGeom>
          <a:ln w="12700">
            <a:solidFill>
              <a:srgbClr val="000000"/>
            </a:solidFill>
            <a:miter/>
          </a:ln>
        </p:spPr>
        <p:txBody>
          <a:bodyPr lIns="45719" rIns="45719"/>
          <a:lstStyle/>
          <a:p>
            <a:pPr algn="l" defTabSz="457200">
              <a:defRPr sz="1800">
                <a:solidFill>
                  <a:srgbClr val="000000"/>
                </a:solidFill>
                <a:latin typeface="Calibri"/>
                <a:ea typeface="Calibri"/>
                <a:cs typeface="Calibri"/>
                <a:sym typeface="Calibri"/>
              </a:defRPr>
            </a:pPr>
            <a:endParaRPr/>
          </a:p>
        </p:txBody>
      </p:sp>
      <p:pic>
        <p:nvPicPr>
          <p:cNvPr id="61" name="Picture 13" descr="Picture 13"/>
          <p:cNvPicPr>
            <a:picLocks noChangeAspect="1"/>
          </p:cNvPicPr>
          <p:nvPr/>
        </p:nvPicPr>
        <p:blipFill>
          <a:blip r:embed="rId3"/>
          <a:stretch>
            <a:fillRect/>
          </a:stretch>
        </p:blipFill>
        <p:spPr>
          <a:xfrm>
            <a:off x="241821" y="12819535"/>
            <a:ext cx="2408664" cy="799979"/>
          </a:xfrm>
          <a:prstGeom prst="rect">
            <a:avLst/>
          </a:prstGeom>
          <a:ln w="12700">
            <a:miter lim="400000"/>
          </a:ln>
        </p:spPr>
      </p:pic>
      <p:sp>
        <p:nvSpPr>
          <p:cNvPr id="62" name="TextBox 3"/>
          <p:cNvSpPr txBox="1"/>
          <p:nvPr/>
        </p:nvSpPr>
        <p:spPr>
          <a:xfrm>
            <a:off x="18049571" y="13089560"/>
            <a:ext cx="4052197" cy="276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b="1" spc="340">
                <a:solidFill>
                  <a:srgbClr val="000000"/>
                </a:solidFill>
                <a:latin typeface="Roboto Condensed"/>
                <a:ea typeface="Roboto Condensed"/>
                <a:cs typeface="Roboto Condensed"/>
                <a:sym typeface="Roboto Condensed"/>
              </a:defRPr>
            </a:lvl1pPr>
          </a:lstStyle>
          <a:p>
            <a:r>
              <a:rPr lang="en-US"/>
              <a:t>CORE</a:t>
            </a:r>
            <a:endParaRPr/>
          </a:p>
        </p:txBody>
      </p:sp>
      <p:sp>
        <p:nvSpPr>
          <p:cNvPr id="6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ustDataLst>
      <p:tags r:id="rId1"/>
    </p:custData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Bullets &amp; Photo">
    <p:spTree>
      <p:nvGrpSpPr>
        <p:cNvPr id="1" name=""/>
        <p:cNvGrpSpPr/>
        <p:nvPr/>
      </p:nvGrpSpPr>
      <p:grpSpPr>
        <a:xfrm>
          <a:off x="0" y="0"/>
          <a:ext cx="0" cy="0"/>
          <a:chOff x="0" y="0"/>
          <a:chExt cx="0" cy="0"/>
        </a:xfrm>
      </p:grpSpPr>
      <p:sp>
        <p:nvSpPr>
          <p:cNvPr id="70" name="Slide Subtitle"/>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71"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72" name="Bowl of pappardelle pasta with parsley butter, roasted hazelnuts, and shaved parmesan cheese"/>
          <p:cNvSpPr>
            <a:spLocks noGrp="1"/>
          </p:cNvSpPr>
          <p:nvPr>
            <p:ph type="pic" idx="22"/>
          </p:nvPr>
        </p:nvSpPr>
        <p:spPr>
          <a:xfrm>
            <a:off x="12192000" y="-407266"/>
            <a:ext cx="10916874" cy="14555832"/>
          </a:xfrm>
          <a:prstGeom prst="rect">
            <a:avLst/>
          </a:prstGeom>
        </p:spPr>
        <p:txBody>
          <a:bodyPr lIns="91439" tIns="45719" rIns="91439" bIns="45719">
            <a:noAutofit/>
          </a:bodyPr>
          <a:lstStyle/>
          <a:p>
            <a:endParaRPr/>
          </a:p>
        </p:txBody>
      </p:sp>
      <p:sp>
        <p:nvSpPr>
          <p:cNvPr id="7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74" name="TextBox 7"/>
          <p:cNvSpPr txBox="1"/>
          <p:nvPr/>
        </p:nvSpPr>
        <p:spPr>
          <a:xfrm>
            <a:off x="15711589" y="13080248"/>
            <a:ext cx="8271710" cy="276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b="1" spc="340">
                <a:solidFill>
                  <a:srgbClr val="000000"/>
                </a:solidFill>
                <a:latin typeface="Roboto Condensed"/>
                <a:ea typeface="Roboto Condensed"/>
                <a:cs typeface="Roboto Condensed"/>
                <a:sym typeface="Roboto Condensed"/>
              </a:defRPr>
            </a:lvl1pPr>
          </a:lstStyle>
          <a:p>
            <a:r>
              <a:t> </a:t>
            </a: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3" name="Content Placeholder 2">
            <a:extLst>
              <a:ext uri="{FF2B5EF4-FFF2-40B4-BE49-F238E27FC236}">
                <a16:creationId xmlns:a16="http://schemas.microsoft.com/office/drawing/2014/main" id="{42E24851-D9A3-0E1F-6A5A-E6E677A56478}"/>
              </a:ext>
            </a:extLst>
          </p:cNvPr>
          <p:cNvSpPr>
            <a:spLocks noGrp="1"/>
          </p:cNvSpPr>
          <p:nvPr>
            <p:ph sz="quarter" idx="23"/>
          </p:nvPr>
        </p:nvSpPr>
        <p:spPr>
          <a:xfrm>
            <a:off x="23749000" y="13169900"/>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ustDataLst>
      <p:tags r:id="rId1"/>
    </p:custData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94" name="Slide Title"/>
          <p:cNvSpPr txBox="1">
            <a:spLocks noGrp="1"/>
          </p:cNvSpPr>
          <p:nvPr>
            <p:ph type="title" hasCustomPrompt="1"/>
          </p:nvPr>
        </p:nvSpPr>
        <p:spPr>
          <a:xfrm>
            <a:off x="1206500" y="1079500"/>
            <a:ext cx="21971000" cy="1434949"/>
          </a:xfrm>
          <a:prstGeom prst="rect">
            <a:avLst/>
          </a:prstGeom>
        </p:spPr>
        <p:txBody>
          <a:bodyPr/>
          <a:lstStyle/>
          <a:p>
            <a:r>
              <a:t>Slide Title</a:t>
            </a:r>
          </a:p>
        </p:txBody>
      </p:sp>
      <p:sp>
        <p:nvSpPr>
          <p:cNvPr id="95"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96" name="TextBox 7"/>
          <p:cNvSpPr txBox="1"/>
          <p:nvPr/>
        </p:nvSpPr>
        <p:spPr>
          <a:xfrm>
            <a:off x="22179771" y="13080248"/>
            <a:ext cx="1803528" cy="269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spc="340">
                <a:solidFill>
                  <a:srgbClr val="000000"/>
                </a:solidFill>
                <a:latin typeface="Roboto Condensed"/>
                <a:ea typeface="Roboto Condensed"/>
                <a:cs typeface="Roboto Condensed"/>
                <a:sym typeface="Roboto Condensed"/>
              </a:defRPr>
            </a:lvl1pPr>
          </a:lstStyle>
          <a:p>
            <a:r>
              <a:t>| RALLY HOUSE</a:t>
            </a:r>
          </a:p>
        </p:txBody>
      </p:sp>
      <p:sp>
        <p:nvSpPr>
          <p:cNvPr id="97" name="Straight Connector 11"/>
          <p:cNvSpPr/>
          <p:nvPr/>
        </p:nvSpPr>
        <p:spPr>
          <a:xfrm>
            <a:off x="324325" y="12914330"/>
            <a:ext cx="23735349" cy="1"/>
          </a:xfrm>
          <a:prstGeom prst="line">
            <a:avLst/>
          </a:prstGeom>
          <a:ln w="12700">
            <a:solidFill>
              <a:srgbClr val="000000"/>
            </a:solidFill>
            <a:miter/>
          </a:ln>
        </p:spPr>
        <p:txBody>
          <a:bodyPr lIns="45719" rIns="45719"/>
          <a:lstStyle/>
          <a:p>
            <a:pPr algn="l" defTabSz="457200">
              <a:defRPr sz="1800">
                <a:solidFill>
                  <a:srgbClr val="000000"/>
                </a:solidFill>
                <a:latin typeface="Calibri"/>
                <a:ea typeface="Calibri"/>
                <a:cs typeface="Calibri"/>
                <a:sym typeface="Calibri"/>
              </a:defRPr>
            </a:pPr>
            <a:endParaRPr/>
          </a:p>
        </p:txBody>
      </p:sp>
      <p:pic>
        <p:nvPicPr>
          <p:cNvPr id="98" name="Picture 13" descr="Picture 13"/>
          <p:cNvPicPr>
            <a:picLocks noChangeAspect="1"/>
          </p:cNvPicPr>
          <p:nvPr/>
        </p:nvPicPr>
        <p:blipFill>
          <a:blip r:embed="rId3"/>
          <a:stretch>
            <a:fillRect/>
          </a:stretch>
        </p:blipFill>
        <p:spPr>
          <a:xfrm>
            <a:off x="241821" y="12819535"/>
            <a:ext cx="2408664" cy="799979"/>
          </a:xfrm>
          <a:prstGeom prst="rect">
            <a:avLst/>
          </a:prstGeom>
          <a:ln w="12700">
            <a:miter lim="400000"/>
          </a:ln>
        </p:spPr>
      </p:pic>
      <p:sp>
        <p:nvSpPr>
          <p:cNvPr id="99" name="TextBox 3"/>
          <p:cNvSpPr txBox="1"/>
          <p:nvPr/>
        </p:nvSpPr>
        <p:spPr>
          <a:xfrm>
            <a:off x="18049571" y="13089560"/>
            <a:ext cx="4052197" cy="2692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b="1" spc="340">
                <a:solidFill>
                  <a:srgbClr val="000000"/>
                </a:solidFill>
                <a:latin typeface="Roboto Condensed"/>
                <a:ea typeface="Roboto Condensed"/>
                <a:cs typeface="Roboto Condensed"/>
                <a:sym typeface="Roboto Condensed"/>
              </a:defRPr>
            </a:lvl1pPr>
          </a:lstStyle>
          <a:p>
            <a:r>
              <a:t>KEYNOTE TITLE</a:t>
            </a:r>
          </a:p>
        </p:txBody>
      </p:sp>
      <p:sp>
        <p:nvSpPr>
          <p:cNvPr id="10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ustDataLst>
      <p:tags r:id="rId1"/>
    </p:custData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Statement">
    <p:spTree>
      <p:nvGrpSpPr>
        <p:cNvPr id="1" name=""/>
        <p:cNvGrpSpPr/>
        <p:nvPr/>
      </p:nvGrpSpPr>
      <p:grpSpPr>
        <a:xfrm>
          <a:off x="0" y="0"/>
          <a:ext cx="0" cy="0"/>
          <a:chOff x="0" y="0"/>
          <a:chExt cx="0" cy="0"/>
        </a:xfrm>
      </p:grpSpPr>
      <p:sp>
        <p:nvSpPr>
          <p:cNvPr id="117" name="Body Level One…"/>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118" name="TextBox 7"/>
          <p:cNvSpPr txBox="1"/>
          <p:nvPr/>
        </p:nvSpPr>
        <p:spPr>
          <a:xfrm>
            <a:off x="22179771" y="13080248"/>
            <a:ext cx="1803528" cy="276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spc="340">
                <a:solidFill>
                  <a:srgbClr val="000000"/>
                </a:solidFill>
                <a:latin typeface="Roboto Condensed"/>
                <a:ea typeface="Roboto Condensed"/>
                <a:cs typeface="Roboto Condensed"/>
                <a:sym typeface="Roboto Condensed"/>
              </a:defRPr>
            </a:lvl1pPr>
          </a:lstStyle>
          <a:p>
            <a:endParaRPr/>
          </a:p>
        </p:txBody>
      </p:sp>
      <p:sp>
        <p:nvSpPr>
          <p:cNvPr id="119" name="Straight Connector 11"/>
          <p:cNvSpPr/>
          <p:nvPr/>
        </p:nvSpPr>
        <p:spPr>
          <a:xfrm>
            <a:off x="324325" y="12914330"/>
            <a:ext cx="23735349" cy="1"/>
          </a:xfrm>
          <a:prstGeom prst="line">
            <a:avLst/>
          </a:prstGeom>
          <a:ln w="12700">
            <a:solidFill>
              <a:srgbClr val="000000"/>
            </a:solidFill>
            <a:miter/>
          </a:ln>
        </p:spPr>
        <p:txBody>
          <a:bodyPr lIns="45719" rIns="45719"/>
          <a:lstStyle/>
          <a:p>
            <a:pPr algn="l" defTabSz="457200">
              <a:defRPr sz="1800">
                <a:solidFill>
                  <a:srgbClr val="000000"/>
                </a:solidFill>
                <a:latin typeface="Calibri"/>
                <a:ea typeface="Calibri"/>
                <a:cs typeface="Calibri"/>
                <a:sym typeface="Calibri"/>
              </a:defRPr>
            </a:pPr>
            <a:endParaRPr/>
          </a:p>
        </p:txBody>
      </p:sp>
      <p:pic>
        <p:nvPicPr>
          <p:cNvPr id="120" name="Picture 13" descr="Picture 13"/>
          <p:cNvPicPr>
            <a:picLocks noChangeAspect="1"/>
          </p:cNvPicPr>
          <p:nvPr/>
        </p:nvPicPr>
        <p:blipFill>
          <a:blip r:embed="rId3"/>
          <a:stretch>
            <a:fillRect/>
          </a:stretch>
        </p:blipFill>
        <p:spPr>
          <a:xfrm>
            <a:off x="241821" y="12819535"/>
            <a:ext cx="2408664" cy="799979"/>
          </a:xfrm>
          <a:prstGeom prst="rect">
            <a:avLst/>
          </a:prstGeom>
          <a:ln w="12700">
            <a:miter lim="400000"/>
          </a:ln>
        </p:spPr>
      </p:pic>
      <p:sp>
        <p:nvSpPr>
          <p:cNvPr id="121" name="TextBox 3"/>
          <p:cNvSpPr txBox="1"/>
          <p:nvPr/>
        </p:nvSpPr>
        <p:spPr>
          <a:xfrm>
            <a:off x="18049571" y="13089560"/>
            <a:ext cx="4052197" cy="276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b="1" spc="340">
                <a:solidFill>
                  <a:srgbClr val="000000"/>
                </a:solidFill>
                <a:latin typeface="Roboto Condensed"/>
                <a:ea typeface="Roboto Condensed"/>
                <a:cs typeface="Roboto Condensed"/>
                <a:sym typeface="Roboto Condensed"/>
              </a:defRPr>
            </a:lvl1pPr>
          </a:lstStyle>
          <a:p>
            <a:endParaRPr/>
          </a:p>
        </p:txBody>
      </p:sp>
      <p:sp>
        <p:nvSpPr>
          <p:cNvPr id="1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ustDataLst>
      <p:tags r:id="rId1"/>
    </p:custData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Big Fact">
    <p:spTree>
      <p:nvGrpSpPr>
        <p:cNvPr id="1" name=""/>
        <p:cNvGrpSpPr/>
        <p:nvPr/>
      </p:nvGrpSpPr>
      <p:grpSpPr>
        <a:xfrm>
          <a:off x="0" y="0"/>
          <a:ext cx="0" cy="0"/>
          <a:chOff x="0" y="0"/>
          <a:chExt cx="0" cy="0"/>
        </a:xfrm>
      </p:grpSpPr>
      <p:sp>
        <p:nvSpPr>
          <p:cNvPr id="129" name="Body Level One…"/>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lvl1pPr>
            <a:lvl2pPr marL="0" indent="457200" algn="ctr">
              <a:lnSpc>
                <a:spcPct val="80000"/>
              </a:lnSpc>
              <a:spcBef>
                <a:spcPts val="0"/>
              </a:spcBef>
              <a:buSzTx/>
              <a:buNone/>
              <a:defRPr sz="25000" b="1" spc="-250"/>
            </a:lvl2pPr>
            <a:lvl3pPr marL="0" indent="914400" algn="ctr">
              <a:lnSpc>
                <a:spcPct val="80000"/>
              </a:lnSpc>
              <a:spcBef>
                <a:spcPts val="0"/>
              </a:spcBef>
              <a:buSzTx/>
              <a:buNone/>
              <a:defRPr sz="25000" b="1" spc="-250"/>
            </a:lvl3pPr>
            <a:lvl4pPr marL="0" indent="1371600" algn="ctr">
              <a:lnSpc>
                <a:spcPct val="80000"/>
              </a:lnSpc>
              <a:spcBef>
                <a:spcPts val="0"/>
              </a:spcBef>
              <a:buSzTx/>
              <a:buNone/>
              <a:defRPr sz="25000" b="1" spc="-250"/>
            </a:lvl4pPr>
            <a:lvl5pPr marL="0" indent="182880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30" name="Fact information"/>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Fact information</a:t>
            </a:r>
          </a:p>
        </p:txBody>
      </p:sp>
      <p:sp>
        <p:nvSpPr>
          <p:cNvPr id="131" name="TextBox 7"/>
          <p:cNvSpPr txBox="1"/>
          <p:nvPr/>
        </p:nvSpPr>
        <p:spPr>
          <a:xfrm>
            <a:off x="22179771" y="13080248"/>
            <a:ext cx="1803528" cy="276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spc="340">
                <a:solidFill>
                  <a:srgbClr val="000000"/>
                </a:solidFill>
                <a:latin typeface="Roboto Condensed"/>
                <a:ea typeface="Roboto Condensed"/>
                <a:cs typeface="Roboto Condensed"/>
                <a:sym typeface="Roboto Condensed"/>
              </a:defRPr>
            </a:lvl1pPr>
          </a:lstStyle>
          <a:p>
            <a:endParaRPr/>
          </a:p>
        </p:txBody>
      </p:sp>
      <p:sp>
        <p:nvSpPr>
          <p:cNvPr id="132" name="Straight Connector 11"/>
          <p:cNvSpPr/>
          <p:nvPr/>
        </p:nvSpPr>
        <p:spPr>
          <a:xfrm>
            <a:off x="324325" y="12914330"/>
            <a:ext cx="23735349" cy="1"/>
          </a:xfrm>
          <a:prstGeom prst="line">
            <a:avLst/>
          </a:prstGeom>
          <a:ln w="12700">
            <a:solidFill>
              <a:srgbClr val="000000"/>
            </a:solidFill>
            <a:miter/>
          </a:ln>
        </p:spPr>
        <p:txBody>
          <a:bodyPr lIns="45719" rIns="45719"/>
          <a:lstStyle/>
          <a:p>
            <a:pPr algn="l" defTabSz="457200">
              <a:defRPr sz="1800">
                <a:solidFill>
                  <a:srgbClr val="000000"/>
                </a:solidFill>
                <a:latin typeface="Calibri"/>
                <a:ea typeface="Calibri"/>
                <a:cs typeface="Calibri"/>
                <a:sym typeface="Calibri"/>
              </a:defRPr>
            </a:pPr>
            <a:endParaRPr/>
          </a:p>
        </p:txBody>
      </p:sp>
      <p:pic>
        <p:nvPicPr>
          <p:cNvPr id="133" name="Picture 13" descr="Picture 13"/>
          <p:cNvPicPr>
            <a:picLocks noChangeAspect="1"/>
          </p:cNvPicPr>
          <p:nvPr/>
        </p:nvPicPr>
        <p:blipFill>
          <a:blip r:embed="rId3"/>
          <a:stretch>
            <a:fillRect/>
          </a:stretch>
        </p:blipFill>
        <p:spPr>
          <a:xfrm>
            <a:off x="241821" y="12819535"/>
            <a:ext cx="2408664" cy="799979"/>
          </a:xfrm>
          <a:prstGeom prst="rect">
            <a:avLst/>
          </a:prstGeom>
          <a:ln w="12700">
            <a:miter lim="400000"/>
          </a:ln>
        </p:spPr>
      </p:pic>
      <p:sp>
        <p:nvSpPr>
          <p:cNvPr id="134" name="TextBox 3"/>
          <p:cNvSpPr txBox="1"/>
          <p:nvPr/>
        </p:nvSpPr>
        <p:spPr>
          <a:xfrm>
            <a:off x="18049571" y="13089560"/>
            <a:ext cx="4052197" cy="276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b="1" spc="340">
                <a:solidFill>
                  <a:srgbClr val="000000"/>
                </a:solidFill>
                <a:latin typeface="Roboto Condensed"/>
                <a:ea typeface="Roboto Condensed"/>
                <a:cs typeface="Roboto Condensed"/>
                <a:sym typeface="Roboto Condensed"/>
              </a:defRPr>
            </a:lvl1pPr>
          </a:lstStyle>
          <a:p>
            <a:endParaRPr/>
          </a:p>
        </p:txBody>
      </p:sp>
      <p:sp>
        <p:nvSpPr>
          <p:cNvPr id="13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ustDataLst>
      <p:tags r:id="rId1"/>
    </p:custData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hoto - 3 Up">
    <p:spTree>
      <p:nvGrpSpPr>
        <p:cNvPr id="1" name=""/>
        <p:cNvGrpSpPr/>
        <p:nvPr/>
      </p:nvGrpSpPr>
      <p:grpSpPr>
        <a:xfrm>
          <a:off x="0" y="0"/>
          <a:ext cx="0" cy="0"/>
          <a:chOff x="0" y="0"/>
          <a:chExt cx="0" cy="0"/>
        </a:xfrm>
      </p:grpSpPr>
      <p:sp>
        <p:nvSpPr>
          <p:cNvPr id="155" name="Bowl of salad with fried rice, boiled eggs, and chopsticks"/>
          <p:cNvSpPr>
            <a:spLocks noGrp="1"/>
          </p:cNvSpPr>
          <p:nvPr>
            <p:ph type="pic" sz="quarter" idx="21"/>
          </p:nvPr>
        </p:nvSpPr>
        <p:spPr>
          <a:xfrm>
            <a:off x="15760700" y="1016000"/>
            <a:ext cx="7439099" cy="5949678"/>
          </a:xfrm>
          <a:prstGeom prst="rect">
            <a:avLst/>
          </a:prstGeom>
        </p:spPr>
        <p:txBody>
          <a:bodyPr lIns="91439" tIns="45719" rIns="91439" bIns="45719">
            <a:noAutofit/>
          </a:bodyPr>
          <a:lstStyle/>
          <a:p>
            <a:endParaRPr/>
          </a:p>
        </p:txBody>
      </p:sp>
      <p:sp>
        <p:nvSpPr>
          <p:cNvPr id="156" name="Bowl with salmon cakes, salad, and hummus "/>
          <p:cNvSpPr>
            <a:spLocks noGrp="1"/>
          </p:cNvSpPr>
          <p:nvPr>
            <p:ph type="pic" sz="half" idx="22"/>
          </p:nvPr>
        </p:nvSpPr>
        <p:spPr>
          <a:xfrm>
            <a:off x="13500100" y="3978275"/>
            <a:ext cx="10439400" cy="12150181"/>
          </a:xfrm>
          <a:prstGeom prst="rect">
            <a:avLst/>
          </a:prstGeom>
        </p:spPr>
        <p:txBody>
          <a:bodyPr lIns="91439" tIns="45719" rIns="91439" bIns="45719">
            <a:noAutofit/>
          </a:bodyPr>
          <a:lstStyle/>
          <a:p>
            <a:endParaRPr/>
          </a:p>
        </p:txBody>
      </p:sp>
      <p:sp>
        <p:nvSpPr>
          <p:cNvPr id="157" name="Bowl of pappardelle pasta with parsley butter, roasted hazelnuts, and shaved parmesan cheese"/>
          <p:cNvSpPr>
            <a:spLocks noGrp="1"/>
          </p:cNvSpPr>
          <p:nvPr>
            <p:ph type="pic" idx="23"/>
          </p:nvPr>
        </p:nvSpPr>
        <p:spPr>
          <a:xfrm>
            <a:off x="-139700" y="495300"/>
            <a:ext cx="16611600" cy="12458700"/>
          </a:xfrm>
          <a:prstGeom prst="rect">
            <a:avLst/>
          </a:prstGeom>
        </p:spPr>
        <p:txBody>
          <a:bodyPr lIns="91439" tIns="45719" rIns="91439" bIns="45719">
            <a:noAutofit/>
          </a:bodyPr>
          <a:lstStyle/>
          <a:p>
            <a:endParaRPr/>
          </a:p>
        </p:txBody>
      </p:sp>
      <p:sp>
        <p:nvSpPr>
          <p:cNvPr id="158" name="TextBox 7"/>
          <p:cNvSpPr txBox="1"/>
          <p:nvPr/>
        </p:nvSpPr>
        <p:spPr>
          <a:xfrm>
            <a:off x="22179771" y="13080248"/>
            <a:ext cx="1803528" cy="276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spc="340">
                <a:solidFill>
                  <a:srgbClr val="000000"/>
                </a:solidFill>
                <a:latin typeface="Roboto Condensed"/>
                <a:ea typeface="Roboto Condensed"/>
                <a:cs typeface="Roboto Condensed"/>
                <a:sym typeface="Roboto Condensed"/>
              </a:defRPr>
            </a:lvl1pPr>
          </a:lstStyle>
          <a:p>
            <a:endParaRPr/>
          </a:p>
        </p:txBody>
      </p:sp>
      <p:sp>
        <p:nvSpPr>
          <p:cNvPr id="159" name="Straight Connector 11"/>
          <p:cNvSpPr/>
          <p:nvPr/>
        </p:nvSpPr>
        <p:spPr>
          <a:xfrm>
            <a:off x="324325" y="12914330"/>
            <a:ext cx="23735349" cy="1"/>
          </a:xfrm>
          <a:prstGeom prst="line">
            <a:avLst/>
          </a:prstGeom>
          <a:ln w="12700">
            <a:solidFill>
              <a:srgbClr val="000000"/>
            </a:solidFill>
            <a:miter/>
          </a:ln>
        </p:spPr>
        <p:txBody>
          <a:bodyPr lIns="45719" rIns="45719"/>
          <a:lstStyle/>
          <a:p>
            <a:pPr algn="l" defTabSz="457200">
              <a:defRPr sz="1800">
                <a:solidFill>
                  <a:srgbClr val="000000"/>
                </a:solidFill>
                <a:latin typeface="Calibri"/>
                <a:ea typeface="Calibri"/>
                <a:cs typeface="Calibri"/>
                <a:sym typeface="Calibri"/>
              </a:defRPr>
            </a:pPr>
            <a:endParaRPr/>
          </a:p>
        </p:txBody>
      </p:sp>
      <p:pic>
        <p:nvPicPr>
          <p:cNvPr id="160" name="Picture 13" descr="Picture 13"/>
          <p:cNvPicPr>
            <a:picLocks noChangeAspect="1"/>
          </p:cNvPicPr>
          <p:nvPr/>
        </p:nvPicPr>
        <p:blipFill>
          <a:blip r:embed="rId3"/>
          <a:stretch>
            <a:fillRect/>
          </a:stretch>
        </p:blipFill>
        <p:spPr>
          <a:xfrm>
            <a:off x="241821" y="12819535"/>
            <a:ext cx="2408664" cy="799979"/>
          </a:xfrm>
          <a:prstGeom prst="rect">
            <a:avLst/>
          </a:prstGeom>
          <a:ln w="12700">
            <a:miter lim="400000"/>
          </a:ln>
        </p:spPr>
      </p:pic>
      <p:sp>
        <p:nvSpPr>
          <p:cNvPr id="161" name="TextBox 3"/>
          <p:cNvSpPr txBox="1"/>
          <p:nvPr/>
        </p:nvSpPr>
        <p:spPr>
          <a:xfrm>
            <a:off x="18049571" y="13089560"/>
            <a:ext cx="4052197" cy="27699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r" defTabSz="457200">
              <a:defRPr sz="1200" b="1" spc="340">
                <a:solidFill>
                  <a:srgbClr val="000000"/>
                </a:solidFill>
                <a:latin typeface="Roboto Condensed"/>
                <a:ea typeface="Roboto Condensed"/>
                <a:cs typeface="Roboto Condensed"/>
                <a:sym typeface="Roboto Condensed"/>
              </a:defRPr>
            </a:lvl1pPr>
          </a:lstStyle>
          <a:p>
            <a:endParaRPr/>
          </a:p>
        </p:txBody>
      </p:sp>
      <p:sp>
        <p:nvSpPr>
          <p:cNvPr id="16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ustDataLst>
      <p:tags r:id="rId1"/>
    </p:custData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ags" Target="../tags/tag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traight Connector 11"/>
          <p:cNvSpPr/>
          <p:nvPr/>
        </p:nvSpPr>
        <p:spPr>
          <a:xfrm>
            <a:off x="324325" y="12914330"/>
            <a:ext cx="23735349" cy="1"/>
          </a:xfrm>
          <a:prstGeom prst="line">
            <a:avLst/>
          </a:prstGeom>
          <a:ln w="12700">
            <a:solidFill>
              <a:srgbClr val="000000"/>
            </a:solidFill>
            <a:miter/>
          </a:ln>
        </p:spPr>
        <p:txBody>
          <a:bodyPr lIns="45719" rIns="45719"/>
          <a:lstStyle/>
          <a:p>
            <a:pPr algn="l" defTabSz="457200">
              <a:defRPr sz="1800">
                <a:solidFill>
                  <a:srgbClr val="000000"/>
                </a:solidFill>
                <a:latin typeface="Calibri"/>
                <a:ea typeface="Calibri"/>
                <a:cs typeface="Calibri"/>
                <a:sym typeface="Calibri"/>
              </a:defRPr>
            </a:pPr>
            <a:endParaRPr/>
          </a:p>
        </p:txBody>
      </p:sp>
      <p:pic>
        <p:nvPicPr>
          <p:cNvPr id="5" name="Picture 13" descr="Picture 13"/>
          <p:cNvPicPr>
            <a:picLocks noChangeAspect="1"/>
          </p:cNvPicPr>
          <p:nvPr/>
        </p:nvPicPr>
        <p:blipFill>
          <a:blip r:embed="rId13"/>
          <a:stretch>
            <a:fillRect/>
          </a:stretch>
        </p:blipFill>
        <p:spPr>
          <a:xfrm>
            <a:off x="241821" y="12819535"/>
            <a:ext cx="2408664" cy="799979"/>
          </a:xfrm>
          <a:prstGeom prst="rect">
            <a:avLst/>
          </a:prstGeom>
          <a:ln w="12700">
            <a:miter lim="400000"/>
          </a:ln>
        </p:spPr>
      </p:pic>
      <p:sp>
        <p:nvSpPr>
          <p:cNvPr id="6"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fld id="{86CB4B4D-7CA3-9044-876B-883B54F8677D}" type="slidenum">
              <a:t>‹#›</a:t>
            </a:fld>
            <a:endParaRPr/>
          </a:p>
        </p:txBody>
      </p:sp>
    </p:spTree>
    <p:custDataLst>
      <p:tags r:id="rId12"/>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6" r:id="rId6"/>
    <p:sldLayoutId id="2147483658" r:id="rId7"/>
    <p:sldLayoutId id="2147483659" r:id="rId8"/>
    <p:sldLayoutId id="2147483661" r:id="rId9"/>
    <p:sldLayoutId id="2147483663" r:id="rId10"/>
  </p:sldLayoutIdLst>
  <p:transition spd="med"/>
  <p:hf sldNum="0" hdr="0" ftr="0" dt="0"/>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5.xml"/><Relationship Id="rId1" Type="http://schemas.openxmlformats.org/officeDocument/2006/relationships/tags" Target="../tags/tag2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5.xml"/><Relationship Id="rId1" Type="http://schemas.openxmlformats.org/officeDocument/2006/relationships/tags" Target="../tags/tag23.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0.xml"/><Relationship Id="rId1" Type="http://schemas.openxmlformats.org/officeDocument/2006/relationships/tags" Target="../tags/tag24.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0.xml"/><Relationship Id="rId1" Type="http://schemas.openxmlformats.org/officeDocument/2006/relationships/tags" Target="../tags/tag25.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0.xml"/><Relationship Id="rId1" Type="http://schemas.openxmlformats.org/officeDocument/2006/relationships/tags" Target="../tags/tag26.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0.xml"/><Relationship Id="rId1" Type="http://schemas.openxmlformats.org/officeDocument/2006/relationships/tags" Target="../tags/tag27.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0.xml"/><Relationship Id="rId1" Type="http://schemas.openxmlformats.org/officeDocument/2006/relationships/tags" Target="../tags/tag28.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xml"/><Relationship Id="rId1" Type="http://schemas.openxmlformats.org/officeDocument/2006/relationships/tags" Target="../tags/tag29.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0.xml"/><Relationship Id="rId1" Type="http://schemas.openxmlformats.org/officeDocument/2006/relationships/tags" Target="../tags/tag3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5.xml"/><Relationship Id="rId1" Type="http://schemas.openxmlformats.org/officeDocument/2006/relationships/tags" Target="../tags/tag14.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5.xml"/><Relationship Id="rId1" Type="http://schemas.openxmlformats.org/officeDocument/2006/relationships/tags" Target="../tags/tag15.xml"/><Relationship Id="rId5" Type="http://schemas.openxmlformats.org/officeDocument/2006/relationships/image" Target="../media/image5.sv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tags" Target="../tags/tag16.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1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18.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1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5.xml"/><Relationship Id="rId1" Type="http://schemas.openxmlformats.org/officeDocument/2006/relationships/tags" Target="../tags/tag20.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5.xml"/><Relationship Id="rId1" Type="http://schemas.openxmlformats.org/officeDocument/2006/relationships/tags" Target="../tags/tag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33188-F81B-A534-D79B-2CAA02742155}"/>
            </a:ext>
          </a:extLst>
        </p:cNvPr>
        <p:cNvGrpSpPr/>
        <p:nvPr/>
      </p:nvGrpSpPr>
      <p:grpSpPr>
        <a:xfrm>
          <a:off x="0" y="0"/>
          <a:ext cx="0" cy="0"/>
          <a:chOff x="0" y="0"/>
          <a:chExt cx="0" cy="0"/>
        </a:xfrm>
      </p:grpSpPr>
      <p:sp>
        <p:nvSpPr>
          <p:cNvPr id="192" name="TITLE SLIDE TO START">
            <a:extLst>
              <a:ext uri="{FF2B5EF4-FFF2-40B4-BE49-F238E27FC236}">
                <a16:creationId xmlns:a16="http://schemas.microsoft.com/office/drawing/2014/main" id="{FEE92231-B10C-00CA-3E4A-444EE3DD1C75}"/>
              </a:ext>
            </a:extLst>
          </p:cNvPr>
          <p:cNvSpPr txBox="1">
            <a:spLocks noGrp="1"/>
          </p:cNvSpPr>
          <p:nvPr>
            <p:ph type="ctrTitle"/>
          </p:nvPr>
        </p:nvSpPr>
        <p:spPr>
          <a:xfrm>
            <a:off x="1207786" y="8074679"/>
            <a:ext cx="21971005" cy="2743201"/>
          </a:xfrm>
          <a:prstGeom prst="rect">
            <a:avLst/>
          </a:prstGeom>
        </p:spPr>
        <p:txBody>
          <a:bodyPr anchor="ctr"/>
          <a:lstStyle>
            <a:lvl1pPr algn="ctr">
              <a:defRPr>
                <a:solidFill>
                  <a:srgbClr val="424242"/>
                </a:solidFill>
                <a:latin typeface="Roboto"/>
                <a:ea typeface="Roboto"/>
                <a:cs typeface="Roboto"/>
                <a:sym typeface="Roboto"/>
              </a:defRPr>
            </a:lvl1pPr>
          </a:lstStyle>
          <a:p>
            <a:r>
              <a:rPr lang="en-US" dirty="0"/>
              <a:t>Dress Code Policy </a:t>
            </a:r>
            <a:endParaRPr dirty="0"/>
          </a:p>
        </p:txBody>
      </p:sp>
      <p:sp>
        <p:nvSpPr>
          <p:cNvPr id="193" name="This is an Alternate Slide to Start">
            <a:extLst>
              <a:ext uri="{FF2B5EF4-FFF2-40B4-BE49-F238E27FC236}">
                <a16:creationId xmlns:a16="http://schemas.microsoft.com/office/drawing/2014/main" id="{B55BB0AA-E7F8-4AAD-D297-36F3F6074934}"/>
              </a:ext>
            </a:extLst>
          </p:cNvPr>
          <p:cNvSpPr txBox="1">
            <a:spLocks noGrp="1"/>
          </p:cNvSpPr>
          <p:nvPr>
            <p:ph type="subTitle" sz="quarter" idx="1"/>
          </p:nvPr>
        </p:nvSpPr>
        <p:spPr>
          <a:xfrm>
            <a:off x="1205209" y="10817879"/>
            <a:ext cx="21971001" cy="1905001"/>
          </a:xfrm>
          <a:prstGeom prst="rect">
            <a:avLst/>
          </a:prstGeom>
        </p:spPr>
        <p:txBody>
          <a:bodyPr/>
          <a:lstStyle>
            <a:lvl1pPr algn="ctr">
              <a:defRPr b="0">
                <a:solidFill>
                  <a:srgbClr val="424242"/>
                </a:solidFill>
                <a:latin typeface="Roboto Condensed"/>
                <a:ea typeface="Roboto Condensed"/>
                <a:cs typeface="Roboto Condensed"/>
                <a:sym typeface="Roboto Condensed"/>
              </a:defRPr>
            </a:lvl1pPr>
          </a:lstStyle>
          <a:p>
            <a:r>
              <a:rPr lang="en-US"/>
              <a:t>  </a:t>
            </a:r>
            <a:endParaRPr/>
          </a:p>
        </p:txBody>
      </p:sp>
      <p:pic>
        <p:nvPicPr>
          <p:cNvPr id="194" name="Picture 3" descr="Picture 3">
            <a:extLst>
              <a:ext uri="{FF2B5EF4-FFF2-40B4-BE49-F238E27FC236}">
                <a16:creationId xmlns:a16="http://schemas.microsoft.com/office/drawing/2014/main" id="{1C7B034F-A760-D795-7135-64B6B3411E6D}"/>
              </a:ext>
            </a:extLst>
          </p:cNvPr>
          <p:cNvPicPr>
            <a:picLocks noChangeAspect="1"/>
          </p:cNvPicPr>
          <p:nvPr/>
        </p:nvPicPr>
        <p:blipFill>
          <a:blip r:embed="rId4"/>
          <a:stretch>
            <a:fillRect/>
          </a:stretch>
        </p:blipFill>
        <p:spPr>
          <a:xfrm>
            <a:off x="5417965" y="641142"/>
            <a:ext cx="13548070" cy="6174029"/>
          </a:xfrm>
          <a:prstGeom prst="rect">
            <a:avLst/>
          </a:prstGeom>
          <a:ln w="12700">
            <a:miter lim="400000"/>
          </a:ln>
        </p:spPr>
      </p:pic>
    </p:spTree>
    <p:custDataLst>
      <p:tags r:id="rId1"/>
    </p:custDataLst>
    <p:extLst>
      <p:ext uri="{BB962C8B-B14F-4D97-AF65-F5344CB8AC3E}">
        <p14:creationId xmlns:p14="http://schemas.microsoft.com/office/powerpoint/2010/main" val="2613919281"/>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F7499E-31F9-8DB5-1294-9842F39CD980}"/>
            </a:ext>
          </a:extLst>
        </p:cNvPr>
        <p:cNvGrpSpPr/>
        <p:nvPr/>
      </p:nvGrpSpPr>
      <p:grpSpPr>
        <a:xfrm>
          <a:off x="0" y="0"/>
          <a:ext cx="0" cy="0"/>
          <a:chOff x="0" y="0"/>
          <a:chExt cx="0" cy="0"/>
        </a:xfrm>
      </p:grpSpPr>
      <p:sp>
        <p:nvSpPr>
          <p:cNvPr id="217" name="Text Placeholder 1">
            <a:extLst>
              <a:ext uri="{FF2B5EF4-FFF2-40B4-BE49-F238E27FC236}">
                <a16:creationId xmlns:a16="http://schemas.microsoft.com/office/drawing/2014/main" id="{5B4EA8B5-785D-2EAA-3A15-413CD5792A16}"/>
              </a:ext>
            </a:extLst>
          </p:cNvPr>
          <p:cNvSpPr>
            <a:spLocks noGrp="1"/>
          </p:cNvSpPr>
          <p:nvPr>
            <p:ph type="body" sz="quarter" idx="21"/>
          </p:nvPr>
        </p:nvSpPr>
        <p:spPr>
          <a:xfrm>
            <a:off x="1206500" y="2372962"/>
            <a:ext cx="9779000" cy="934780"/>
          </a:xfrm>
        </p:spPr>
        <p:txBody>
          <a:bodyPr>
            <a:normAutofit fontScale="85000" lnSpcReduction="10000"/>
          </a:bodyPr>
          <a:lstStyle/>
          <a:p>
            <a:r>
              <a:rPr lang="en-US" dirty="0">
                <a:solidFill>
                  <a:srgbClr val="C00000"/>
                </a:solidFill>
              </a:rPr>
              <a:t>Tips for </a:t>
            </a:r>
            <a:r>
              <a:rPr lang="en-US" sz="7100" dirty="0">
                <a:solidFill>
                  <a:srgbClr val="C00000"/>
                </a:solidFill>
              </a:rPr>
              <a:t>Managing</a:t>
            </a:r>
            <a:r>
              <a:rPr lang="en-US" dirty="0">
                <a:solidFill>
                  <a:srgbClr val="C00000"/>
                </a:solidFill>
              </a:rPr>
              <a:t> the Change </a:t>
            </a:r>
          </a:p>
        </p:txBody>
      </p:sp>
      <p:sp>
        <p:nvSpPr>
          <p:cNvPr id="212" name="PICTURE SLIDE">
            <a:extLst>
              <a:ext uri="{FF2B5EF4-FFF2-40B4-BE49-F238E27FC236}">
                <a16:creationId xmlns:a16="http://schemas.microsoft.com/office/drawing/2014/main" id="{12FD705C-4EFD-9214-69C4-6C13431359C7}"/>
              </a:ext>
            </a:extLst>
          </p:cNvPr>
          <p:cNvSpPr txBox="1">
            <a:spLocks noGrp="1"/>
          </p:cNvSpPr>
          <p:nvPr>
            <p:ph type="title"/>
          </p:nvPr>
        </p:nvSpPr>
        <p:spPr>
          <a:xfrm>
            <a:off x="1206500" y="1079500"/>
            <a:ext cx="9779000" cy="1435100"/>
          </a:xfrm>
        </p:spPr>
        <p:txBody>
          <a:bodyPr>
            <a:normAutofit/>
          </a:bodyPr>
          <a:lstStyle>
            <a:lvl1pPr>
              <a:defRPr>
                <a:latin typeface="Roboto"/>
                <a:ea typeface="Roboto"/>
                <a:cs typeface="Roboto"/>
                <a:sym typeface="Roboto"/>
              </a:defRPr>
            </a:lvl1pPr>
          </a:lstStyle>
          <a:p>
            <a:r>
              <a:rPr lang="en-US" dirty="0"/>
              <a:t>Dress Code </a:t>
            </a:r>
          </a:p>
        </p:txBody>
      </p:sp>
      <p:sp>
        <p:nvSpPr>
          <p:cNvPr id="219" name="Content Placeholder 5">
            <a:extLst>
              <a:ext uri="{FF2B5EF4-FFF2-40B4-BE49-F238E27FC236}">
                <a16:creationId xmlns:a16="http://schemas.microsoft.com/office/drawing/2014/main" id="{27956A00-79E8-968E-077F-F33BE36803DF}"/>
              </a:ext>
            </a:extLst>
          </p:cNvPr>
          <p:cNvSpPr>
            <a:spLocks noGrp="1"/>
          </p:cNvSpPr>
          <p:nvPr>
            <p:ph sz="quarter" idx="23"/>
          </p:nvPr>
        </p:nvSpPr>
        <p:spPr>
          <a:xfrm>
            <a:off x="23749000" y="13169900"/>
            <a:ext cx="914400" cy="914400"/>
          </a:xfrm>
        </p:spPr>
        <p:txBody>
          <a:bodyPr/>
          <a:lstStyle/>
          <a:p>
            <a:endParaRPr lang="en-US"/>
          </a:p>
        </p:txBody>
      </p:sp>
      <p:sp>
        <p:nvSpPr>
          <p:cNvPr id="4" name="TextBox 3">
            <a:extLst>
              <a:ext uri="{FF2B5EF4-FFF2-40B4-BE49-F238E27FC236}">
                <a16:creationId xmlns:a16="http://schemas.microsoft.com/office/drawing/2014/main" id="{FB94145F-6254-5E22-2210-FDC1CF2A4022}"/>
              </a:ext>
            </a:extLst>
          </p:cNvPr>
          <p:cNvSpPr txBox="1"/>
          <p:nvPr/>
        </p:nvSpPr>
        <p:spPr>
          <a:xfrm>
            <a:off x="1426464" y="4158934"/>
            <a:ext cx="19074384" cy="558101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2438338" rtl="0" fontAlgn="auto" latinLnBrk="0" hangingPunct="0">
              <a:lnSpc>
                <a:spcPct val="100000"/>
              </a:lnSpc>
              <a:spcBef>
                <a:spcPts val="0"/>
              </a:spcBef>
              <a:spcAft>
                <a:spcPts val="0"/>
              </a:spcAft>
              <a:buClrTx/>
              <a:buSzTx/>
              <a:buFontTx/>
              <a:buNone/>
              <a:tabLst/>
            </a:pPr>
            <a:endParaRPr kumimoji="0" lang="en-US" sz="4400" b="0" i="0" u="none" strike="noStrike" cap="none" spc="0" normalizeH="0" baseline="0" dirty="0">
              <a:ln>
                <a:noFill/>
              </a:ln>
              <a:solidFill>
                <a:srgbClr val="5E5E5E"/>
              </a:solidFill>
              <a:effectLst/>
              <a:uFillTx/>
              <a:latin typeface="+mn-lt"/>
              <a:ea typeface="+mn-ea"/>
              <a:cs typeface="+mn-cs"/>
              <a:sym typeface="Helvetica Neue"/>
            </a:endParaRPr>
          </a:p>
          <a:p>
            <a:pPr lvl="0" algn="l" defTabSz="914400" eaLnBrk="0" fontAlgn="base">
              <a:spcBef>
                <a:spcPct val="0"/>
              </a:spcBef>
              <a:spcAft>
                <a:spcPct val="0"/>
              </a:spcAft>
              <a:buFontTx/>
              <a:buChar char="•"/>
            </a:pPr>
            <a:r>
              <a:rPr lang="en-US" altLang="en-US" sz="4800" b="1" dirty="0">
                <a:solidFill>
                  <a:schemeClr val="tx1"/>
                </a:solidFill>
                <a:latin typeface="Arial" panose="020B0604020202020204" pitchFamily="34" charset="0"/>
              </a:rPr>
              <a:t>Don’t make assumptions about personal style or expression. </a:t>
            </a:r>
          </a:p>
          <a:p>
            <a:pPr lvl="0" algn="l" defTabSz="914400" eaLnBrk="0" fontAlgn="base">
              <a:spcBef>
                <a:spcPct val="0"/>
              </a:spcBef>
              <a:spcAft>
                <a:spcPct val="0"/>
              </a:spcAft>
              <a:buFontTx/>
              <a:buChar char="•"/>
            </a:pPr>
            <a:r>
              <a:rPr lang="en-US" altLang="en-US" sz="4800" b="1" dirty="0">
                <a:solidFill>
                  <a:schemeClr val="tx1"/>
                </a:solidFill>
                <a:latin typeface="Arial" panose="020B0604020202020204" pitchFamily="34" charset="0"/>
              </a:rPr>
              <a:t>Focus on policy alignment, not opinion.</a:t>
            </a:r>
            <a:endParaRPr lang="en-US" altLang="en-US" sz="4800" dirty="0">
              <a:solidFill>
                <a:schemeClr val="tx1"/>
              </a:solidFill>
              <a:latin typeface="Arial" panose="020B0604020202020204" pitchFamily="34" charset="0"/>
            </a:endParaRPr>
          </a:p>
          <a:p>
            <a:pPr lvl="0" algn="l" defTabSz="914400" eaLnBrk="0" fontAlgn="base">
              <a:spcBef>
                <a:spcPct val="0"/>
              </a:spcBef>
              <a:spcAft>
                <a:spcPct val="0"/>
              </a:spcAft>
              <a:buFontTx/>
              <a:buChar char="•"/>
            </a:pPr>
            <a:r>
              <a:rPr lang="en-US" altLang="en-US" sz="4800" dirty="0">
                <a:solidFill>
                  <a:schemeClr val="tx1"/>
                </a:solidFill>
                <a:latin typeface="Arial" panose="020B0604020202020204" pitchFamily="34" charset="0"/>
              </a:rPr>
              <a:t>Reinforce the “why”: We're aiming for a consistent, professional, and inclusive brand presence.</a:t>
            </a:r>
          </a:p>
          <a:p>
            <a:pPr lvl="0" algn="l" defTabSz="914400" eaLnBrk="0" fontAlgn="base">
              <a:spcBef>
                <a:spcPct val="0"/>
              </a:spcBef>
              <a:spcAft>
                <a:spcPct val="0"/>
              </a:spcAft>
              <a:buFontTx/>
              <a:buChar char="•"/>
            </a:pPr>
            <a:r>
              <a:rPr lang="en-US" altLang="en-US" sz="4800" dirty="0">
                <a:solidFill>
                  <a:schemeClr val="tx1"/>
                </a:solidFill>
                <a:latin typeface="Arial" panose="020B0604020202020204" pitchFamily="34" charset="0"/>
              </a:rPr>
              <a:t>Stay approachable. Policy clarity + personal support = compliance with care.</a:t>
            </a:r>
          </a:p>
          <a:p>
            <a:pPr marL="0" marR="0" indent="0" algn="ctr" defTabSz="2438338"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dirty="0">
              <a:ln>
                <a:noFill/>
              </a:ln>
              <a:solidFill>
                <a:srgbClr val="5E5E5E"/>
              </a:solidFill>
              <a:effectLst/>
              <a:uFillTx/>
              <a:latin typeface="+mn-lt"/>
              <a:ea typeface="+mn-ea"/>
              <a:cs typeface="+mn-cs"/>
              <a:sym typeface="Helvetica Neue"/>
            </a:endParaRPr>
          </a:p>
        </p:txBody>
      </p:sp>
    </p:spTree>
    <p:custDataLst>
      <p:tags r:id="rId1"/>
    </p:custDataLst>
    <p:extLst>
      <p:ext uri="{BB962C8B-B14F-4D97-AF65-F5344CB8AC3E}">
        <p14:creationId xmlns:p14="http://schemas.microsoft.com/office/powerpoint/2010/main" val="131933006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9A4C7-46CC-7B4A-A3AA-E4D6962D0A39}"/>
            </a:ext>
          </a:extLst>
        </p:cNvPr>
        <p:cNvGrpSpPr/>
        <p:nvPr/>
      </p:nvGrpSpPr>
      <p:grpSpPr>
        <a:xfrm>
          <a:off x="0" y="0"/>
          <a:ext cx="0" cy="0"/>
          <a:chOff x="0" y="0"/>
          <a:chExt cx="0" cy="0"/>
        </a:xfrm>
      </p:grpSpPr>
      <p:sp>
        <p:nvSpPr>
          <p:cNvPr id="217" name="Text Placeholder 1">
            <a:extLst>
              <a:ext uri="{FF2B5EF4-FFF2-40B4-BE49-F238E27FC236}">
                <a16:creationId xmlns:a16="http://schemas.microsoft.com/office/drawing/2014/main" id="{F2575F24-F1E8-B044-800A-7BD190305613}"/>
              </a:ext>
            </a:extLst>
          </p:cNvPr>
          <p:cNvSpPr>
            <a:spLocks noGrp="1"/>
          </p:cNvSpPr>
          <p:nvPr>
            <p:ph type="body" sz="quarter" idx="21"/>
          </p:nvPr>
        </p:nvSpPr>
        <p:spPr>
          <a:xfrm>
            <a:off x="1206500" y="2372962"/>
            <a:ext cx="9779000" cy="934780"/>
          </a:xfrm>
        </p:spPr>
        <p:txBody>
          <a:bodyPr>
            <a:normAutofit/>
          </a:bodyPr>
          <a:lstStyle/>
          <a:p>
            <a:r>
              <a:rPr lang="en-US" dirty="0">
                <a:solidFill>
                  <a:srgbClr val="C00000"/>
                </a:solidFill>
              </a:rPr>
              <a:t>When to Escalate Concerns </a:t>
            </a:r>
          </a:p>
        </p:txBody>
      </p:sp>
      <p:sp>
        <p:nvSpPr>
          <p:cNvPr id="212" name="PICTURE SLIDE">
            <a:extLst>
              <a:ext uri="{FF2B5EF4-FFF2-40B4-BE49-F238E27FC236}">
                <a16:creationId xmlns:a16="http://schemas.microsoft.com/office/drawing/2014/main" id="{397E6EC6-E6A6-C7F5-9AC5-7622F0AF3564}"/>
              </a:ext>
            </a:extLst>
          </p:cNvPr>
          <p:cNvSpPr txBox="1">
            <a:spLocks noGrp="1"/>
          </p:cNvSpPr>
          <p:nvPr>
            <p:ph type="title"/>
          </p:nvPr>
        </p:nvSpPr>
        <p:spPr>
          <a:xfrm>
            <a:off x="1206500" y="1079500"/>
            <a:ext cx="9779000" cy="1435100"/>
          </a:xfrm>
        </p:spPr>
        <p:txBody>
          <a:bodyPr>
            <a:normAutofit/>
          </a:bodyPr>
          <a:lstStyle>
            <a:lvl1pPr>
              <a:defRPr>
                <a:latin typeface="Roboto"/>
                <a:ea typeface="Roboto"/>
                <a:cs typeface="Roboto"/>
                <a:sym typeface="Roboto"/>
              </a:defRPr>
            </a:lvl1pPr>
          </a:lstStyle>
          <a:p>
            <a:r>
              <a:rPr lang="en-US" dirty="0"/>
              <a:t>Dress Code </a:t>
            </a:r>
          </a:p>
        </p:txBody>
      </p:sp>
      <p:sp>
        <p:nvSpPr>
          <p:cNvPr id="219" name="Content Placeholder 5">
            <a:extLst>
              <a:ext uri="{FF2B5EF4-FFF2-40B4-BE49-F238E27FC236}">
                <a16:creationId xmlns:a16="http://schemas.microsoft.com/office/drawing/2014/main" id="{5BB3ACFD-4179-D57B-92E6-45AEC7BB1124}"/>
              </a:ext>
            </a:extLst>
          </p:cNvPr>
          <p:cNvSpPr>
            <a:spLocks noGrp="1"/>
          </p:cNvSpPr>
          <p:nvPr>
            <p:ph sz="quarter" idx="23"/>
          </p:nvPr>
        </p:nvSpPr>
        <p:spPr>
          <a:xfrm>
            <a:off x="23749000" y="13169900"/>
            <a:ext cx="914400" cy="914400"/>
          </a:xfrm>
        </p:spPr>
        <p:txBody>
          <a:bodyPr/>
          <a:lstStyle/>
          <a:p>
            <a:endParaRPr lang="en-US"/>
          </a:p>
        </p:txBody>
      </p:sp>
      <p:sp>
        <p:nvSpPr>
          <p:cNvPr id="2" name="TextBox 1">
            <a:extLst>
              <a:ext uri="{FF2B5EF4-FFF2-40B4-BE49-F238E27FC236}">
                <a16:creationId xmlns:a16="http://schemas.microsoft.com/office/drawing/2014/main" id="{AB6F2230-9889-512B-CCEC-B1EC75400593}"/>
              </a:ext>
            </a:extLst>
          </p:cNvPr>
          <p:cNvSpPr txBox="1"/>
          <p:nvPr/>
        </p:nvSpPr>
        <p:spPr>
          <a:xfrm>
            <a:off x="1848526" y="2840352"/>
            <a:ext cx="19074384" cy="45961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lvl="0" algn="l" defTabSz="914400" eaLnBrk="0" fontAlgn="base">
              <a:spcBef>
                <a:spcPct val="0"/>
              </a:spcBef>
              <a:spcAft>
                <a:spcPct val="0"/>
              </a:spcAft>
            </a:pPr>
            <a:endParaRPr lang="en-US" sz="4400" dirty="0"/>
          </a:p>
          <a:p>
            <a:pPr marL="571500" lvl="4" indent="-571500" algn="l">
              <a:buFont typeface="Arial" panose="020B0604020202020204" pitchFamily="34" charset="0"/>
              <a:buChar char="•"/>
            </a:pPr>
            <a:r>
              <a:rPr lang="en-US" sz="4400" dirty="0"/>
              <a:t>Concerns about bias or gray areas (e.g., hair color or cultural styles)</a:t>
            </a:r>
          </a:p>
          <a:p>
            <a:pPr marL="571500" indent="-571500" algn="l">
              <a:buFont typeface="Arial" panose="020B0604020202020204" pitchFamily="34" charset="0"/>
              <a:buChar char="•"/>
            </a:pPr>
            <a:r>
              <a:rPr lang="en-US" sz="4400" dirty="0"/>
              <a:t>Accommodation requests related to religion</a:t>
            </a:r>
          </a:p>
          <a:p>
            <a:pPr marL="571500" indent="-571500" algn="l">
              <a:buFont typeface="Arial" panose="020B0604020202020204" pitchFamily="34" charset="0"/>
              <a:buChar char="•"/>
            </a:pPr>
            <a:r>
              <a:rPr lang="en-US" sz="4400" dirty="0"/>
              <a:t>Repeated non-compliance </a:t>
            </a:r>
            <a:r>
              <a:rPr lang="en-US" sz="4800" dirty="0"/>
              <a:t>with</a:t>
            </a:r>
            <a:r>
              <a:rPr lang="en-US" sz="4400" dirty="0"/>
              <a:t> appearance standards</a:t>
            </a:r>
          </a:p>
          <a:p>
            <a:pPr marL="571500" indent="-571500" algn="l">
              <a:buFont typeface="Arial" panose="020B0604020202020204" pitchFamily="34" charset="0"/>
              <a:buChar char="•"/>
            </a:pPr>
            <a:r>
              <a:rPr lang="en-US" sz="4400" dirty="0"/>
              <a:t>If a team member feels singled out or raises concern</a:t>
            </a:r>
          </a:p>
          <a:p>
            <a:pPr lvl="0" algn="l" defTabSz="914400" eaLnBrk="0" fontAlgn="base">
              <a:spcBef>
                <a:spcPct val="0"/>
              </a:spcBef>
              <a:spcAft>
                <a:spcPct val="0"/>
              </a:spcAft>
              <a:buFontTx/>
              <a:buChar char="•"/>
            </a:pPr>
            <a:endParaRPr lang="en-US" altLang="en-US" sz="4400" dirty="0">
              <a:solidFill>
                <a:schemeClr val="tx1"/>
              </a:solidFill>
              <a:latin typeface="Arial" panose="020B0604020202020204" pitchFamily="34" charset="0"/>
            </a:endParaRPr>
          </a:p>
          <a:p>
            <a:pPr marL="0" marR="0" indent="0" algn="ctr" defTabSz="2438338" rtl="0" fontAlgn="auto" latinLnBrk="0" hangingPunct="0">
              <a:lnSpc>
                <a:spcPct val="100000"/>
              </a:lnSpc>
              <a:spcBef>
                <a:spcPts val="0"/>
              </a:spcBef>
              <a:spcAft>
                <a:spcPts val="0"/>
              </a:spcAft>
              <a:buClrTx/>
              <a:buSzTx/>
              <a:buFontTx/>
              <a:buNone/>
              <a:tabLst/>
            </a:pPr>
            <a:endParaRPr kumimoji="0" lang="en-US" sz="2400" b="0" i="0" u="none" strike="noStrike" cap="none" spc="0" normalizeH="0" baseline="0" dirty="0">
              <a:ln>
                <a:noFill/>
              </a:ln>
              <a:solidFill>
                <a:srgbClr val="5E5E5E"/>
              </a:solidFill>
              <a:effectLst/>
              <a:uFillTx/>
              <a:latin typeface="+mn-lt"/>
              <a:ea typeface="+mn-ea"/>
              <a:cs typeface="+mn-cs"/>
              <a:sym typeface="Helvetica Neue"/>
            </a:endParaRPr>
          </a:p>
        </p:txBody>
      </p:sp>
      <p:sp>
        <p:nvSpPr>
          <p:cNvPr id="4" name="TextBox 3">
            <a:extLst>
              <a:ext uri="{FF2B5EF4-FFF2-40B4-BE49-F238E27FC236}">
                <a16:creationId xmlns:a16="http://schemas.microsoft.com/office/drawing/2014/main" id="{230BC9CF-F731-0715-5413-BD07E7B03EE9}"/>
              </a:ext>
            </a:extLst>
          </p:cNvPr>
          <p:cNvSpPr txBox="1"/>
          <p:nvPr/>
        </p:nvSpPr>
        <p:spPr>
          <a:xfrm>
            <a:off x="1206500" y="7762234"/>
            <a:ext cx="20097344" cy="280076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l">
              <a:buNone/>
            </a:pPr>
            <a:r>
              <a:rPr lang="en-US" sz="4400" b="1" dirty="0"/>
              <a:t>Religious Accommodation</a:t>
            </a:r>
          </a:p>
          <a:p>
            <a:pPr algn="l"/>
            <a:r>
              <a:rPr lang="en-US" sz="4400" dirty="0"/>
              <a:t>If a team member requests a dress or grooming exception based on religious beliefs, do not make a judgment call. Kindly refer them to </a:t>
            </a:r>
            <a:r>
              <a:rPr lang="en-US" sz="4400" b="1" dirty="0"/>
              <a:t>Employee Relations</a:t>
            </a:r>
            <a:r>
              <a:rPr lang="en-US" sz="4400" dirty="0"/>
              <a:t> for next steps.</a:t>
            </a:r>
          </a:p>
        </p:txBody>
      </p:sp>
    </p:spTree>
    <p:custDataLst>
      <p:tags r:id="rId1"/>
    </p:custDataLst>
    <p:extLst>
      <p:ext uri="{BB962C8B-B14F-4D97-AF65-F5344CB8AC3E}">
        <p14:creationId xmlns:p14="http://schemas.microsoft.com/office/powerpoint/2010/main" val="3137969783"/>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EF706-99C9-170B-7CC3-1E308E0E7ACA}"/>
            </a:ext>
          </a:extLst>
        </p:cNvPr>
        <p:cNvGrpSpPr/>
        <p:nvPr/>
      </p:nvGrpSpPr>
      <p:grpSpPr>
        <a:xfrm>
          <a:off x="0" y="0"/>
          <a:ext cx="0" cy="0"/>
          <a:chOff x="0" y="0"/>
          <a:chExt cx="0" cy="0"/>
        </a:xfrm>
      </p:grpSpPr>
      <p:sp>
        <p:nvSpPr>
          <p:cNvPr id="4" name="PICTURE SLIDE">
            <a:extLst>
              <a:ext uri="{FF2B5EF4-FFF2-40B4-BE49-F238E27FC236}">
                <a16:creationId xmlns:a16="http://schemas.microsoft.com/office/drawing/2014/main" id="{7C50E3D1-7809-43F2-0979-FC5CB564831B}"/>
              </a:ext>
            </a:extLst>
          </p:cNvPr>
          <p:cNvSpPr txBox="1">
            <a:spLocks/>
          </p:cNvSpPr>
          <p:nvPr/>
        </p:nvSpPr>
        <p:spPr>
          <a:xfrm>
            <a:off x="1206500" y="1079500"/>
            <a:ext cx="14922500" cy="1435100"/>
          </a:xfrm>
          <a:prstGeom prst="rect">
            <a:avLst/>
          </a:prstGeom>
        </p:spPr>
        <p:txBody>
          <a:bodyPr lIns="91440" tIns="45720" rIns="91440" bIns="45720" anchor="t">
            <a:normAutofit/>
          </a:bodyPr>
          <a:lst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Roboto"/>
                <a:ea typeface="Roboto"/>
                <a:cs typeface="Roboto"/>
                <a:sym typeface="Roboto"/>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hangingPunct="1"/>
            <a:r>
              <a:rPr lang="en-US" dirty="0"/>
              <a:t>Build Buy-in Formula </a:t>
            </a:r>
          </a:p>
        </p:txBody>
      </p:sp>
      <p:sp>
        <p:nvSpPr>
          <p:cNvPr id="5" name="This slide has a picture…">
            <a:extLst>
              <a:ext uri="{FF2B5EF4-FFF2-40B4-BE49-F238E27FC236}">
                <a16:creationId xmlns:a16="http://schemas.microsoft.com/office/drawing/2014/main" id="{5AFCC6A5-04A7-563F-08CA-B477078339C3}"/>
              </a:ext>
            </a:extLst>
          </p:cNvPr>
          <p:cNvSpPr txBox="1">
            <a:spLocks/>
          </p:cNvSpPr>
          <p:nvPr/>
        </p:nvSpPr>
        <p:spPr>
          <a:xfrm>
            <a:off x="1208788" y="2523416"/>
            <a:ext cx="21588400" cy="1813630"/>
          </a:xfrm>
          <a:prstGeom prst="rect">
            <a:avLst/>
          </a:prstGeom>
        </p:spPr>
        <p:txBody>
          <a:bodyPr lIns="91440" tIns="45720" rIns="91440" bIns="45720" anchor="t">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0" indent="0" hangingPunct="1">
              <a:buNone/>
              <a:defRPr sz="3400">
                <a:latin typeface="Roboto"/>
                <a:ea typeface="Roboto"/>
                <a:cs typeface="Roboto"/>
                <a:sym typeface="Roboto"/>
              </a:defRPr>
            </a:pPr>
            <a:r>
              <a:rPr lang="en-US" sz="5400" dirty="0"/>
              <a:t>This is a simple way to support the change and ensure your team members understand how to position the change</a:t>
            </a:r>
          </a:p>
          <a:p>
            <a:pPr marL="1752600" lvl="1" indent="-1143000" hangingPunct="1">
              <a:buFont typeface="+mj-lt"/>
              <a:buAutoNum type="arabicPeriod"/>
              <a:defRPr sz="3400">
                <a:latin typeface="Roboto"/>
                <a:ea typeface="Roboto"/>
                <a:cs typeface="Roboto"/>
                <a:sym typeface="Roboto"/>
              </a:defRPr>
            </a:pPr>
            <a:endParaRPr lang="en-US" sz="6000" dirty="0"/>
          </a:p>
        </p:txBody>
      </p:sp>
      <p:grpSp>
        <p:nvGrpSpPr>
          <p:cNvPr id="25" name="Group 24">
            <a:extLst>
              <a:ext uri="{FF2B5EF4-FFF2-40B4-BE49-F238E27FC236}">
                <a16:creationId xmlns:a16="http://schemas.microsoft.com/office/drawing/2014/main" id="{66B845AC-174E-54CC-BB35-B67FE3C13A5F}"/>
              </a:ext>
            </a:extLst>
          </p:cNvPr>
          <p:cNvGrpSpPr/>
          <p:nvPr/>
        </p:nvGrpSpPr>
        <p:grpSpPr>
          <a:xfrm>
            <a:off x="677663" y="4849204"/>
            <a:ext cx="22542100" cy="8866796"/>
            <a:chOff x="468113" y="3844143"/>
            <a:chExt cx="22542100" cy="8866796"/>
          </a:xfrm>
        </p:grpSpPr>
        <p:sp>
          <p:nvSpPr>
            <p:cNvPr id="17" name="Rectangle 16">
              <a:extLst>
                <a:ext uri="{FF2B5EF4-FFF2-40B4-BE49-F238E27FC236}">
                  <a16:creationId xmlns:a16="http://schemas.microsoft.com/office/drawing/2014/main" id="{AF90541A-5A35-AC10-0192-847302EC4850}"/>
                </a:ext>
              </a:extLst>
            </p:cNvPr>
            <p:cNvSpPr/>
            <p:nvPr/>
          </p:nvSpPr>
          <p:spPr>
            <a:xfrm>
              <a:off x="802918" y="5341962"/>
              <a:ext cx="6862552" cy="6629400"/>
            </a:xfrm>
            <a:custGeom>
              <a:avLst/>
              <a:gdLst>
                <a:gd name="connsiteX0" fmla="*/ 0 w 6862552"/>
                <a:gd name="connsiteY0" fmla="*/ 0 h 6629400"/>
                <a:gd name="connsiteX1" fmla="*/ 6862552 w 6862552"/>
                <a:gd name="connsiteY1" fmla="*/ 0 h 6629400"/>
                <a:gd name="connsiteX2" fmla="*/ 6862552 w 6862552"/>
                <a:gd name="connsiteY2" fmla="*/ 6629400 h 6629400"/>
                <a:gd name="connsiteX3" fmla="*/ 0 w 6862552"/>
                <a:gd name="connsiteY3" fmla="*/ 6629400 h 6629400"/>
                <a:gd name="connsiteX4" fmla="*/ 0 w 6862552"/>
                <a:gd name="connsiteY4" fmla="*/ 0 h 6629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62552" h="6629400" fill="none" extrusionOk="0">
                  <a:moveTo>
                    <a:pt x="0" y="0"/>
                  </a:moveTo>
                  <a:cubicBezTo>
                    <a:pt x="1957211" y="-49533"/>
                    <a:pt x="3775073" y="-14809"/>
                    <a:pt x="6862552" y="0"/>
                  </a:cubicBezTo>
                  <a:cubicBezTo>
                    <a:pt x="6950191" y="1398385"/>
                    <a:pt x="6789873" y="4848599"/>
                    <a:pt x="6862552" y="6629400"/>
                  </a:cubicBezTo>
                  <a:cubicBezTo>
                    <a:pt x="4663225" y="6581169"/>
                    <a:pt x="2167803" y="6713855"/>
                    <a:pt x="0" y="6629400"/>
                  </a:cubicBezTo>
                  <a:cubicBezTo>
                    <a:pt x="-38581" y="4694157"/>
                    <a:pt x="63341" y="2560545"/>
                    <a:pt x="0" y="0"/>
                  </a:cubicBezTo>
                  <a:close/>
                </a:path>
                <a:path w="6862552" h="6629400" stroke="0" extrusionOk="0">
                  <a:moveTo>
                    <a:pt x="0" y="0"/>
                  </a:moveTo>
                  <a:cubicBezTo>
                    <a:pt x="1152428" y="118645"/>
                    <a:pt x="5478735" y="116012"/>
                    <a:pt x="6862552" y="0"/>
                  </a:cubicBezTo>
                  <a:cubicBezTo>
                    <a:pt x="6729670" y="2516642"/>
                    <a:pt x="6947503" y="3502716"/>
                    <a:pt x="6862552" y="6629400"/>
                  </a:cubicBezTo>
                  <a:cubicBezTo>
                    <a:pt x="5955356" y="6764000"/>
                    <a:pt x="1317800" y="6472204"/>
                    <a:pt x="0" y="6629400"/>
                  </a:cubicBezTo>
                  <a:cubicBezTo>
                    <a:pt x="-20187" y="4886160"/>
                    <a:pt x="-152480" y="2023016"/>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DBAB3CD5-B6FF-AF66-35D0-4CFD8639F01F}"/>
                </a:ext>
              </a:extLst>
            </p:cNvPr>
            <p:cNvSpPr/>
            <p:nvPr/>
          </p:nvSpPr>
          <p:spPr>
            <a:xfrm>
              <a:off x="15997449" y="5338964"/>
              <a:ext cx="6862552" cy="6629400"/>
            </a:xfrm>
            <a:custGeom>
              <a:avLst/>
              <a:gdLst>
                <a:gd name="connsiteX0" fmla="*/ 0 w 6862552"/>
                <a:gd name="connsiteY0" fmla="*/ 0 h 6629400"/>
                <a:gd name="connsiteX1" fmla="*/ 6862552 w 6862552"/>
                <a:gd name="connsiteY1" fmla="*/ 0 h 6629400"/>
                <a:gd name="connsiteX2" fmla="*/ 6862552 w 6862552"/>
                <a:gd name="connsiteY2" fmla="*/ 6629400 h 6629400"/>
                <a:gd name="connsiteX3" fmla="*/ 0 w 6862552"/>
                <a:gd name="connsiteY3" fmla="*/ 6629400 h 6629400"/>
                <a:gd name="connsiteX4" fmla="*/ 0 w 6862552"/>
                <a:gd name="connsiteY4" fmla="*/ 0 h 6629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62552" h="6629400" fill="none" extrusionOk="0">
                  <a:moveTo>
                    <a:pt x="0" y="0"/>
                  </a:moveTo>
                  <a:cubicBezTo>
                    <a:pt x="1957211" y="-49533"/>
                    <a:pt x="3775073" y="-14809"/>
                    <a:pt x="6862552" y="0"/>
                  </a:cubicBezTo>
                  <a:cubicBezTo>
                    <a:pt x="6950191" y="1398385"/>
                    <a:pt x="6789873" y="4848599"/>
                    <a:pt x="6862552" y="6629400"/>
                  </a:cubicBezTo>
                  <a:cubicBezTo>
                    <a:pt x="4663225" y="6581169"/>
                    <a:pt x="2167803" y="6713855"/>
                    <a:pt x="0" y="6629400"/>
                  </a:cubicBezTo>
                  <a:cubicBezTo>
                    <a:pt x="-38581" y="4694157"/>
                    <a:pt x="63341" y="2560545"/>
                    <a:pt x="0" y="0"/>
                  </a:cubicBezTo>
                  <a:close/>
                </a:path>
                <a:path w="6862552" h="6629400" stroke="0" extrusionOk="0">
                  <a:moveTo>
                    <a:pt x="0" y="0"/>
                  </a:moveTo>
                  <a:cubicBezTo>
                    <a:pt x="1152428" y="118645"/>
                    <a:pt x="5478735" y="116012"/>
                    <a:pt x="6862552" y="0"/>
                  </a:cubicBezTo>
                  <a:cubicBezTo>
                    <a:pt x="6729670" y="2516642"/>
                    <a:pt x="6947503" y="3502716"/>
                    <a:pt x="6862552" y="6629400"/>
                  </a:cubicBezTo>
                  <a:cubicBezTo>
                    <a:pt x="5955356" y="6764000"/>
                    <a:pt x="1317800" y="6472204"/>
                    <a:pt x="0" y="6629400"/>
                  </a:cubicBezTo>
                  <a:cubicBezTo>
                    <a:pt x="-20187" y="4886160"/>
                    <a:pt x="-152480" y="2023016"/>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5C1E4948-C19A-E19A-D385-5981E43B50B4}"/>
                </a:ext>
              </a:extLst>
            </p:cNvPr>
            <p:cNvSpPr/>
            <p:nvPr/>
          </p:nvSpPr>
          <p:spPr>
            <a:xfrm>
              <a:off x="8465286" y="5338964"/>
              <a:ext cx="6862552" cy="6629400"/>
            </a:xfrm>
            <a:custGeom>
              <a:avLst/>
              <a:gdLst>
                <a:gd name="connsiteX0" fmla="*/ 0 w 6862552"/>
                <a:gd name="connsiteY0" fmla="*/ 0 h 6629400"/>
                <a:gd name="connsiteX1" fmla="*/ 6862552 w 6862552"/>
                <a:gd name="connsiteY1" fmla="*/ 0 h 6629400"/>
                <a:gd name="connsiteX2" fmla="*/ 6862552 w 6862552"/>
                <a:gd name="connsiteY2" fmla="*/ 6629400 h 6629400"/>
                <a:gd name="connsiteX3" fmla="*/ 0 w 6862552"/>
                <a:gd name="connsiteY3" fmla="*/ 6629400 h 6629400"/>
                <a:gd name="connsiteX4" fmla="*/ 0 w 6862552"/>
                <a:gd name="connsiteY4" fmla="*/ 0 h 6629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62552" h="6629400" fill="none" extrusionOk="0">
                  <a:moveTo>
                    <a:pt x="0" y="0"/>
                  </a:moveTo>
                  <a:cubicBezTo>
                    <a:pt x="1957211" y="-49533"/>
                    <a:pt x="3775073" y="-14809"/>
                    <a:pt x="6862552" y="0"/>
                  </a:cubicBezTo>
                  <a:cubicBezTo>
                    <a:pt x="6950191" y="1398385"/>
                    <a:pt x="6789873" y="4848599"/>
                    <a:pt x="6862552" y="6629400"/>
                  </a:cubicBezTo>
                  <a:cubicBezTo>
                    <a:pt x="4663225" y="6581169"/>
                    <a:pt x="2167803" y="6713855"/>
                    <a:pt x="0" y="6629400"/>
                  </a:cubicBezTo>
                  <a:cubicBezTo>
                    <a:pt x="-38581" y="4694157"/>
                    <a:pt x="63341" y="2560545"/>
                    <a:pt x="0" y="0"/>
                  </a:cubicBezTo>
                  <a:close/>
                </a:path>
                <a:path w="6862552" h="6629400" stroke="0" extrusionOk="0">
                  <a:moveTo>
                    <a:pt x="0" y="0"/>
                  </a:moveTo>
                  <a:cubicBezTo>
                    <a:pt x="1152428" y="118645"/>
                    <a:pt x="5478735" y="116012"/>
                    <a:pt x="6862552" y="0"/>
                  </a:cubicBezTo>
                  <a:cubicBezTo>
                    <a:pt x="6729670" y="2516642"/>
                    <a:pt x="6947503" y="3502716"/>
                    <a:pt x="6862552" y="6629400"/>
                  </a:cubicBezTo>
                  <a:cubicBezTo>
                    <a:pt x="5955356" y="6764000"/>
                    <a:pt x="1317800" y="6472204"/>
                    <a:pt x="0" y="6629400"/>
                  </a:cubicBezTo>
                  <a:cubicBezTo>
                    <a:pt x="-20187" y="4886160"/>
                    <a:pt x="-152480" y="2023016"/>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FB9BB9AC-D2AA-FA0B-5752-EC0CCDC6240F}"/>
                </a:ext>
              </a:extLst>
            </p:cNvPr>
            <p:cNvSpPr>
              <a:spLocks noChangeArrowheads="1"/>
            </p:cNvSpPr>
            <p:nvPr/>
          </p:nvSpPr>
          <p:spPr bwMode="auto">
            <a:xfrm>
              <a:off x="8967555" y="5961590"/>
              <a:ext cx="5969002"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marR="0" lvl="0" indent="-57150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lang="en-US" altLang="en-US" sz="4000" dirty="0">
                  <a:solidFill>
                    <a:schemeClr val="bg2">
                      <a:lumMod val="10000"/>
                    </a:schemeClr>
                  </a:solidFill>
                  <a:latin typeface="Arial" panose="020B0604020202020204" pitchFamily="34" charset="0"/>
                </a:rPr>
                <a:t>Big Picture Impact</a:t>
              </a:r>
            </a:p>
            <a:p>
              <a:pPr marL="571500" marR="0" lvl="0" indent="-571500" algn="l" defTabSz="914400" rtl="0" eaLnBrk="0" fontAlgn="base" latinLnBrk="0" hangingPunct="0">
                <a:spcBef>
                  <a:spcPct val="0"/>
                </a:spcBef>
                <a:spcAft>
                  <a:spcPct val="0"/>
                </a:spcAft>
                <a:buClrTx/>
                <a:buSzTx/>
                <a:buFont typeface="Arial" panose="020B0604020202020204" pitchFamily="34" charset="0"/>
                <a:buChar char="•"/>
                <a:tabLst/>
              </a:pPr>
              <a:endParaRPr kumimoji="0" lang="en-US" altLang="en-US" sz="4000" b="0" i="0" u="none" strike="noStrike" cap="none" normalizeH="0" baseline="0" dirty="0">
                <a:ln>
                  <a:noFill/>
                </a:ln>
                <a:solidFill>
                  <a:schemeClr val="bg2">
                    <a:lumMod val="10000"/>
                  </a:schemeClr>
                </a:solidFill>
                <a:effectLst/>
                <a:latin typeface="Arial" panose="020B0604020202020204" pitchFamily="34" charset="0"/>
              </a:endParaRPr>
            </a:p>
            <a:p>
              <a:pPr marL="571500" marR="0" lvl="0" indent="-571500" algn="l" defTabSz="914400" rtl="0" eaLnBrk="0" fontAlgn="base" latinLnBrk="0" hangingPunct="0">
                <a:spcBef>
                  <a:spcPct val="0"/>
                </a:spcBef>
                <a:spcAft>
                  <a:spcPct val="0"/>
                </a:spcAft>
                <a:buClrTx/>
                <a:buSzTx/>
                <a:buFont typeface="Arial" panose="020B0604020202020204" pitchFamily="34" charset="0"/>
                <a:buChar char="•"/>
                <a:tabLst/>
              </a:pPr>
              <a:r>
                <a:rPr lang="en-US" altLang="en-US" sz="4000" dirty="0">
                  <a:solidFill>
                    <a:schemeClr val="bg2">
                      <a:lumMod val="10000"/>
                    </a:schemeClr>
                  </a:solidFill>
                  <a:latin typeface="Arial" panose="020B0604020202020204" pitchFamily="34" charset="0"/>
                </a:rPr>
                <a:t>C</a:t>
              </a:r>
              <a:r>
                <a:rPr kumimoji="0" lang="en-US" altLang="en-US" sz="4000" b="0" i="0" u="none" strike="noStrike" cap="none" normalizeH="0" baseline="0" dirty="0">
                  <a:ln>
                    <a:noFill/>
                  </a:ln>
                  <a:solidFill>
                    <a:schemeClr val="bg2">
                      <a:lumMod val="10000"/>
                    </a:schemeClr>
                  </a:solidFill>
                  <a:effectLst/>
                  <a:latin typeface="Arial" panose="020B0604020202020204" pitchFamily="34" charset="0"/>
                </a:rPr>
                <a:t>onnect </a:t>
              </a:r>
              <a:r>
                <a:rPr lang="en-US" altLang="en-US" sz="4000" dirty="0">
                  <a:solidFill>
                    <a:schemeClr val="bg2">
                      <a:lumMod val="10000"/>
                    </a:schemeClr>
                  </a:solidFill>
                  <a:latin typeface="Arial" panose="020B0604020202020204" pitchFamily="34" charset="0"/>
                </a:rPr>
                <a:t>C</a:t>
              </a:r>
              <a:r>
                <a:rPr kumimoji="0" lang="en-US" altLang="en-US" sz="4000" b="0" i="0" u="none" strike="noStrike" cap="none" normalizeH="0" baseline="0" dirty="0">
                  <a:ln>
                    <a:noFill/>
                  </a:ln>
                  <a:solidFill>
                    <a:schemeClr val="bg2">
                      <a:lumMod val="10000"/>
                    </a:schemeClr>
                  </a:solidFill>
                  <a:effectLst/>
                  <a:latin typeface="Arial" panose="020B0604020202020204" pitchFamily="34" charset="0"/>
                </a:rPr>
                <a:t>onsistency</a:t>
              </a:r>
              <a:r>
                <a:rPr lang="en-US" altLang="en-US" sz="4000" dirty="0">
                  <a:solidFill>
                    <a:schemeClr val="bg2">
                      <a:lumMod val="10000"/>
                    </a:schemeClr>
                  </a:solidFill>
                  <a:latin typeface="Arial" panose="020B0604020202020204" pitchFamily="34" charset="0"/>
                </a:rPr>
                <a:t> and G</a:t>
              </a:r>
              <a:r>
                <a:rPr kumimoji="0" lang="en-US" altLang="en-US" sz="4000" b="0" i="0" u="none" strike="noStrike" cap="none" normalizeH="0" baseline="0" dirty="0">
                  <a:ln>
                    <a:noFill/>
                  </a:ln>
                  <a:solidFill>
                    <a:schemeClr val="bg2">
                      <a:lumMod val="10000"/>
                    </a:schemeClr>
                  </a:solidFill>
                  <a:effectLst/>
                  <a:latin typeface="Arial" panose="020B0604020202020204" pitchFamily="34" charset="0"/>
                </a:rPr>
                <a:t>uest </a:t>
              </a:r>
              <a:r>
                <a:rPr lang="en-US" altLang="en-US" sz="4000" dirty="0">
                  <a:solidFill>
                    <a:schemeClr val="bg2">
                      <a:lumMod val="10000"/>
                    </a:schemeClr>
                  </a:solidFill>
                  <a:latin typeface="Arial" panose="020B0604020202020204" pitchFamily="34" charset="0"/>
                </a:rPr>
                <a:t>E</a:t>
              </a:r>
              <a:r>
                <a:rPr kumimoji="0" lang="en-US" altLang="en-US" sz="4000" b="0" i="0" u="none" strike="noStrike" cap="none" normalizeH="0" baseline="0" dirty="0">
                  <a:ln>
                    <a:noFill/>
                  </a:ln>
                  <a:solidFill>
                    <a:schemeClr val="bg2">
                      <a:lumMod val="10000"/>
                    </a:schemeClr>
                  </a:solidFill>
                  <a:effectLst/>
                  <a:latin typeface="Arial" panose="020B0604020202020204" pitchFamily="34" charset="0"/>
                </a:rPr>
                <a:t>xperience</a:t>
              </a:r>
            </a:p>
            <a:p>
              <a:pPr marL="571500" marR="0" lvl="0" indent="-571500" algn="l" defTabSz="914400" rtl="0" eaLnBrk="0" fontAlgn="base" latinLnBrk="0" hangingPunct="0">
                <a:spcBef>
                  <a:spcPct val="0"/>
                </a:spcBef>
                <a:spcAft>
                  <a:spcPct val="0"/>
                </a:spcAft>
                <a:buClrTx/>
                <a:buSzTx/>
                <a:buFont typeface="Arial" panose="020B0604020202020204" pitchFamily="34" charset="0"/>
                <a:buChar char="•"/>
                <a:tabLst/>
              </a:pPr>
              <a:endParaRPr kumimoji="0" lang="en-US" altLang="en-US" sz="4000" b="0" i="0" u="none" strike="noStrike" cap="none" normalizeH="0" baseline="0" dirty="0">
                <a:ln>
                  <a:noFill/>
                </a:ln>
                <a:solidFill>
                  <a:schemeClr val="bg2">
                    <a:lumMod val="10000"/>
                  </a:schemeClr>
                </a:solidFill>
                <a:effectLst/>
                <a:latin typeface="Arial" panose="020B0604020202020204" pitchFamily="34" charset="0"/>
              </a:endParaRPr>
            </a:p>
            <a:p>
              <a:pPr marL="571500" marR="0" lvl="0" indent="-571500" algn="l" defTabSz="914400" rtl="0" eaLnBrk="0" fontAlgn="base" latinLnBrk="0" hangingPunct="0">
                <a:spcBef>
                  <a:spcPct val="0"/>
                </a:spcBef>
                <a:spcAft>
                  <a:spcPct val="0"/>
                </a:spcAft>
                <a:buClrTx/>
                <a:buSzTx/>
                <a:buFont typeface="Arial" panose="020B0604020202020204" pitchFamily="34" charset="0"/>
                <a:buChar char="•"/>
                <a:tabLst/>
              </a:pPr>
              <a:r>
                <a:rPr lang="en-US" altLang="en-US" sz="4000" dirty="0">
                  <a:solidFill>
                    <a:schemeClr val="bg2">
                      <a:lumMod val="10000"/>
                    </a:schemeClr>
                  </a:solidFill>
                  <a:latin typeface="Arial" panose="020B0604020202020204" pitchFamily="34" charset="0"/>
                </a:rPr>
                <a:t>Share how this </a:t>
              </a:r>
              <a:r>
                <a:rPr kumimoji="0" lang="en-US" altLang="en-US" sz="4000" b="0" i="0" u="none" strike="noStrike" cap="none" normalizeH="0" baseline="0" dirty="0">
                  <a:ln>
                    <a:noFill/>
                  </a:ln>
                  <a:solidFill>
                    <a:schemeClr val="bg2">
                      <a:lumMod val="10000"/>
                    </a:schemeClr>
                  </a:solidFill>
                  <a:effectLst/>
                  <a:latin typeface="Arial" panose="020B0604020202020204" pitchFamily="34" charset="0"/>
                </a:rPr>
                <a:t>elevates our Brand </a:t>
              </a:r>
            </a:p>
          </p:txBody>
        </p:sp>
        <p:sp>
          <p:nvSpPr>
            <p:cNvPr id="3" name="This slide has a picture…">
              <a:extLst>
                <a:ext uri="{FF2B5EF4-FFF2-40B4-BE49-F238E27FC236}">
                  <a16:creationId xmlns:a16="http://schemas.microsoft.com/office/drawing/2014/main" id="{AA6D1D08-30B9-FBD6-F869-9F4C7790EF02}"/>
                </a:ext>
              </a:extLst>
            </p:cNvPr>
            <p:cNvSpPr txBox="1">
              <a:spLocks/>
            </p:cNvSpPr>
            <p:nvPr/>
          </p:nvSpPr>
          <p:spPr>
            <a:xfrm>
              <a:off x="7888224" y="4126794"/>
              <a:ext cx="7215736" cy="1834796"/>
            </a:xfrm>
            <a:prstGeom prst="rect">
              <a:avLst/>
            </a:prstGeom>
          </p:spPr>
          <p:txBody>
            <a:bodyPr>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609600" lvl="1" indent="0" algn="ctr" hangingPunct="1">
                <a:buNone/>
                <a:defRPr sz="3400">
                  <a:latin typeface="Roboto"/>
                  <a:ea typeface="Roboto"/>
                  <a:cs typeface="Roboto"/>
                  <a:sym typeface="Roboto"/>
                </a:defRPr>
              </a:pPr>
              <a:r>
                <a:rPr lang="en-US" sz="7200" dirty="0">
                  <a:sym typeface="Roboto"/>
                </a:rPr>
                <a:t>Show Value       </a:t>
              </a:r>
              <a:endParaRPr lang="en-US" sz="7200" dirty="0"/>
            </a:p>
            <a:p>
              <a:pPr marL="0" indent="0" hangingPunct="1">
                <a:buNone/>
                <a:defRPr sz="3400">
                  <a:latin typeface="Roboto"/>
                  <a:ea typeface="Roboto"/>
                  <a:cs typeface="Roboto"/>
                  <a:sym typeface="Roboto"/>
                </a:defRPr>
              </a:pPr>
              <a:endParaRPr lang="en-US" sz="6000" dirty="0"/>
            </a:p>
          </p:txBody>
        </p:sp>
        <p:sp>
          <p:nvSpPr>
            <p:cNvPr id="7" name="Rectangle 6">
              <a:extLst>
                <a:ext uri="{FF2B5EF4-FFF2-40B4-BE49-F238E27FC236}">
                  <a16:creationId xmlns:a16="http://schemas.microsoft.com/office/drawing/2014/main" id="{C91F25FC-8E1D-73DE-8413-A512663AF8D1}"/>
                </a:ext>
              </a:extLst>
            </p:cNvPr>
            <p:cNvSpPr>
              <a:spLocks noChangeArrowheads="1"/>
            </p:cNvSpPr>
            <p:nvPr/>
          </p:nvSpPr>
          <p:spPr bwMode="auto">
            <a:xfrm>
              <a:off x="16427065" y="5653814"/>
              <a:ext cx="6527797" cy="705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indent="-571500" algn="l">
                <a:buFont typeface="Arial" panose="020B0604020202020204" pitchFamily="34" charset="0"/>
                <a:buChar char="•"/>
              </a:pPr>
              <a:r>
                <a:rPr lang="en-US" sz="4000" dirty="0">
                  <a:solidFill>
                    <a:schemeClr val="bg2">
                      <a:lumMod val="10000"/>
                    </a:schemeClr>
                  </a:solidFill>
                </a:rPr>
                <a:t>Your energy sets the tone; how will you lead with confidence?</a:t>
              </a:r>
            </a:p>
            <a:p>
              <a:pPr algn="l"/>
              <a:endParaRPr lang="en-US" sz="4000" dirty="0">
                <a:solidFill>
                  <a:schemeClr val="bg2">
                    <a:lumMod val="10000"/>
                  </a:schemeClr>
                </a:solidFill>
              </a:endParaRPr>
            </a:p>
            <a:p>
              <a:pPr marL="571500" indent="-571500" algn="l">
                <a:buFont typeface="Arial" panose="020B0604020202020204" pitchFamily="34" charset="0"/>
                <a:buChar char="•"/>
              </a:pPr>
              <a:r>
                <a:rPr lang="en-US" sz="4000" dirty="0">
                  <a:solidFill>
                    <a:schemeClr val="bg2">
                      <a:lumMod val="10000"/>
                    </a:schemeClr>
                  </a:solidFill>
                </a:rPr>
                <a:t>Model the expectation before you manage it mentality </a:t>
              </a:r>
            </a:p>
            <a:p>
              <a:pPr algn="l"/>
              <a:endParaRPr lang="en-US" sz="4000" dirty="0"/>
            </a:p>
            <a:p>
              <a:pPr algn="l"/>
              <a:endParaRPr lang="en-US" sz="4000" dirty="0"/>
            </a:p>
            <a:p>
              <a:pPr algn="l"/>
              <a:endParaRPr lang="en-US" sz="4000" dirty="0"/>
            </a:p>
            <a:p>
              <a:pPr marL="0" marR="0" lvl="0" indent="0" algn="l" defTabSz="914400" rtl="0" eaLnBrk="0" fontAlgn="base" latinLnBrk="0" hangingPunct="0">
                <a:lnSpc>
                  <a:spcPct val="150000"/>
                </a:lnSpc>
                <a:spcBef>
                  <a:spcPct val="0"/>
                </a:spcBef>
                <a:spcAft>
                  <a:spcPct val="0"/>
                </a:spcAft>
                <a:buClrTx/>
                <a:buSzTx/>
                <a:tabLst/>
              </a:pP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sp>
          <p:nvSpPr>
            <p:cNvPr id="8" name="Rectangle 2">
              <a:extLst>
                <a:ext uri="{FF2B5EF4-FFF2-40B4-BE49-F238E27FC236}">
                  <a16:creationId xmlns:a16="http://schemas.microsoft.com/office/drawing/2014/main" id="{8C272D2F-D525-C830-28FC-F1CDD89E264C}"/>
                </a:ext>
              </a:extLst>
            </p:cNvPr>
            <p:cNvSpPr>
              <a:spLocks noChangeArrowheads="1"/>
            </p:cNvSpPr>
            <p:nvPr/>
          </p:nvSpPr>
          <p:spPr bwMode="auto">
            <a:xfrm>
              <a:off x="1206500" y="6117897"/>
              <a:ext cx="5753101"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marR="0" lvl="0" indent="-5715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4000" dirty="0">
                  <a:solidFill>
                    <a:schemeClr val="bg2">
                      <a:lumMod val="10000"/>
                    </a:schemeClr>
                  </a:solidFill>
                  <a:latin typeface="Arial" panose="020B0604020202020204" pitchFamily="34" charset="0"/>
                </a:rPr>
                <a:t>Share how we e</a:t>
              </a:r>
              <a:r>
                <a:rPr kumimoji="0" lang="en-US" altLang="en-US" sz="4000" b="0" i="0" u="none" strike="noStrike" cap="none" normalizeH="0" baseline="0" dirty="0">
                  <a:ln>
                    <a:noFill/>
                  </a:ln>
                  <a:solidFill>
                    <a:schemeClr val="bg2">
                      <a:lumMod val="10000"/>
                    </a:schemeClr>
                  </a:solidFill>
                  <a:effectLst/>
                  <a:latin typeface="Arial" panose="020B0604020202020204" pitchFamily="34" charset="0"/>
                </a:rPr>
                <a:t>volve and continue to grow and refine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4000" b="0" i="0" u="none" strike="noStrike" cap="none" normalizeH="0" baseline="0" dirty="0">
                <a:ln>
                  <a:noFill/>
                </a:ln>
                <a:solidFill>
                  <a:schemeClr val="bg2">
                    <a:lumMod val="10000"/>
                  </a:schemeClr>
                </a:solidFill>
                <a:effectLst/>
                <a:latin typeface="Arial" panose="020B0604020202020204" pitchFamily="34" charset="0"/>
              </a:endParaRPr>
            </a:p>
            <a:p>
              <a:pPr marL="571500" marR="0" lvl="0" indent="-5715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4000" b="0" i="0" u="none" strike="noStrike" cap="none" normalizeH="0" baseline="0" dirty="0">
                  <a:ln>
                    <a:noFill/>
                  </a:ln>
                  <a:solidFill>
                    <a:schemeClr val="bg2">
                      <a:lumMod val="10000"/>
                    </a:schemeClr>
                  </a:solidFill>
                  <a:effectLst/>
                  <a:latin typeface="Arial" panose="020B0604020202020204" pitchFamily="34" charset="0"/>
                </a:rPr>
                <a:t>Reinforce that we are all here to represent Rally House </a:t>
              </a:r>
            </a:p>
          </p:txBody>
        </p:sp>
        <p:sp>
          <p:nvSpPr>
            <p:cNvPr id="20" name="This slide has a picture…">
              <a:extLst>
                <a:ext uri="{FF2B5EF4-FFF2-40B4-BE49-F238E27FC236}">
                  <a16:creationId xmlns:a16="http://schemas.microsoft.com/office/drawing/2014/main" id="{81EA904C-3351-6BF0-94D7-9F31E651AE43}"/>
                </a:ext>
              </a:extLst>
            </p:cNvPr>
            <p:cNvSpPr txBox="1">
              <a:spLocks/>
            </p:cNvSpPr>
            <p:nvPr/>
          </p:nvSpPr>
          <p:spPr>
            <a:xfrm>
              <a:off x="468113" y="4126794"/>
              <a:ext cx="6862552" cy="1834796"/>
            </a:xfrm>
            <a:prstGeom prst="rect">
              <a:avLst/>
            </a:prstGeom>
          </p:spPr>
          <p:txBody>
            <a:bodyPr>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609600" lvl="1" indent="0" algn="ctr" hangingPunct="1">
                <a:buNone/>
                <a:defRPr sz="3400">
                  <a:latin typeface="Roboto"/>
                  <a:ea typeface="Roboto"/>
                  <a:cs typeface="Roboto"/>
                  <a:sym typeface="Roboto"/>
                </a:defRPr>
              </a:pPr>
              <a:r>
                <a:rPr lang="en-US" sz="7200" dirty="0">
                  <a:sym typeface="Roboto"/>
                </a:rPr>
                <a:t>Connect</a:t>
              </a:r>
              <a:r>
                <a:rPr lang="en-US" sz="7200" dirty="0"/>
                <a:t> </a:t>
              </a:r>
            </a:p>
            <a:p>
              <a:pPr marL="0" indent="0" hangingPunct="1">
                <a:buNone/>
                <a:defRPr sz="3400">
                  <a:latin typeface="Roboto"/>
                  <a:ea typeface="Roboto"/>
                  <a:cs typeface="Roboto"/>
                  <a:sym typeface="Roboto"/>
                </a:defRPr>
              </a:pPr>
              <a:endParaRPr lang="en-US" sz="6000" dirty="0"/>
            </a:p>
          </p:txBody>
        </p:sp>
        <p:sp>
          <p:nvSpPr>
            <p:cNvPr id="21" name="This slide has a picture…">
              <a:extLst>
                <a:ext uri="{FF2B5EF4-FFF2-40B4-BE49-F238E27FC236}">
                  <a16:creationId xmlns:a16="http://schemas.microsoft.com/office/drawing/2014/main" id="{9E16C3B6-6C9C-071D-53D3-4203B97BC002}"/>
                </a:ext>
              </a:extLst>
            </p:cNvPr>
            <p:cNvSpPr txBox="1">
              <a:spLocks/>
            </p:cNvSpPr>
            <p:nvPr/>
          </p:nvSpPr>
          <p:spPr>
            <a:xfrm>
              <a:off x="15271362" y="4126794"/>
              <a:ext cx="7738851" cy="1834796"/>
            </a:xfrm>
            <a:prstGeom prst="rect">
              <a:avLst/>
            </a:prstGeom>
          </p:spPr>
          <p:txBody>
            <a:bodyPr>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609600" lvl="1" indent="0" algn="ctr" hangingPunct="1">
                <a:buNone/>
                <a:defRPr sz="3400">
                  <a:latin typeface="Roboto"/>
                  <a:ea typeface="Roboto"/>
                  <a:cs typeface="Roboto"/>
                  <a:sym typeface="Roboto"/>
                </a:defRPr>
              </a:pPr>
              <a:r>
                <a:rPr lang="en-US" sz="6600" dirty="0">
                  <a:sym typeface="Roboto"/>
                </a:rPr>
                <a:t>Invite Ownership</a:t>
              </a:r>
              <a:r>
                <a:rPr lang="en-US" sz="6600" dirty="0"/>
                <a:t> </a:t>
              </a:r>
            </a:p>
            <a:p>
              <a:pPr marL="0" indent="0" hangingPunct="1">
                <a:buNone/>
                <a:defRPr sz="3400">
                  <a:latin typeface="Roboto"/>
                  <a:ea typeface="Roboto"/>
                  <a:cs typeface="Roboto"/>
                  <a:sym typeface="Roboto"/>
                </a:defRPr>
              </a:pPr>
              <a:endParaRPr lang="en-US" sz="6000" dirty="0"/>
            </a:p>
          </p:txBody>
        </p:sp>
        <p:sp>
          <p:nvSpPr>
            <p:cNvPr id="23" name="TextBox 22">
              <a:extLst>
                <a:ext uri="{FF2B5EF4-FFF2-40B4-BE49-F238E27FC236}">
                  <a16:creationId xmlns:a16="http://schemas.microsoft.com/office/drawing/2014/main" id="{52D81D13-FAC6-52DA-CD74-0A8D480FDB22}"/>
                </a:ext>
              </a:extLst>
            </p:cNvPr>
            <p:cNvSpPr txBox="1"/>
            <p:nvPr/>
          </p:nvSpPr>
          <p:spPr>
            <a:xfrm>
              <a:off x="6823819" y="3862216"/>
              <a:ext cx="1571252" cy="132343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8000" dirty="0"/>
                <a:t>→</a:t>
              </a:r>
            </a:p>
          </p:txBody>
        </p:sp>
        <p:sp>
          <p:nvSpPr>
            <p:cNvPr id="24" name="TextBox 23">
              <a:extLst>
                <a:ext uri="{FF2B5EF4-FFF2-40B4-BE49-F238E27FC236}">
                  <a16:creationId xmlns:a16="http://schemas.microsoft.com/office/drawing/2014/main" id="{925554DA-B79F-C5E8-0129-E115BD1630AD}"/>
                </a:ext>
              </a:extLst>
            </p:cNvPr>
            <p:cNvSpPr txBox="1"/>
            <p:nvPr/>
          </p:nvSpPr>
          <p:spPr>
            <a:xfrm>
              <a:off x="14541088" y="3844143"/>
              <a:ext cx="1571252" cy="132343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8000" dirty="0"/>
                <a:t>→</a:t>
              </a:r>
            </a:p>
          </p:txBody>
        </p:sp>
      </p:grpSp>
    </p:spTree>
    <p:custDataLst>
      <p:tags r:id="rId1"/>
    </p:custDataLst>
    <p:extLst>
      <p:ext uri="{BB962C8B-B14F-4D97-AF65-F5344CB8AC3E}">
        <p14:creationId xmlns:p14="http://schemas.microsoft.com/office/powerpoint/2010/main" val="406679772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714E3-A48E-73CB-86A5-B9ED86EAF4D6}"/>
            </a:ext>
          </a:extLst>
        </p:cNvPr>
        <p:cNvGrpSpPr/>
        <p:nvPr/>
      </p:nvGrpSpPr>
      <p:grpSpPr>
        <a:xfrm>
          <a:off x="0" y="0"/>
          <a:ext cx="0" cy="0"/>
          <a:chOff x="0" y="0"/>
          <a:chExt cx="0" cy="0"/>
        </a:xfrm>
      </p:grpSpPr>
      <p:sp>
        <p:nvSpPr>
          <p:cNvPr id="4" name="PICTURE SLIDE">
            <a:extLst>
              <a:ext uri="{FF2B5EF4-FFF2-40B4-BE49-F238E27FC236}">
                <a16:creationId xmlns:a16="http://schemas.microsoft.com/office/drawing/2014/main" id="{9D8CDCEF-61F8-F5AB-17C4-E287B371CA27}"/>
              </a:ext>
            </a:extLst>
          </p:cNvPr>
          <p:cNvSpPr txBox="1">
            <a:spLocks/>
          </p:cNvSpPr>
          <p:nvPr/>
        </p:nvSpPr>
        <p:spPr>
          <a:xfrm>
            <a:off x="1206500" y="1079500"/>
            <a:ext cx="9779000" cy="1435100"/>
          </a:xfrm>
          <a:prstGeom prst="rect">
            <a:avLst/>
          </a:prstGeom>
        </p:spPr>
        <p:txBody>
          <a:bodyPr>
            <a:normAutofit/>
          </a:bodyPr>
          <a:lst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Roboto"/>
                <a:ea typeface="Roboto"/>
                <a:cs typeface="Roboto"/>
                <a:sym typeface="Roboto"/>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hangingPunct="1"/>
            <a:r>
              <a:rPr lang="en-US" dirty="0"/>
              <a:t>🎉Let’s Practice  </a:t>
            </a:r>
          </a:p>
        </p:txBody>
      </p:sp>
      <p:sp>
        <p:nvSpPr>
          <p:cNvPr id="5" name="This slide has a picture…">
            <a:extLst>
              <a:ext uri="{FF2B5EF4-FFF2-40B4-BE49-F238E27FC236}">
                <a16:creationId xmlns:a16="http://schemas.microsoft.com/office/drawing/2014/main" id="{35402FD2-8329-3EED-C34E-FECF416E2307}"/>
              </a:ext>
            </a:extLst>
          </p:cNvPr>
          <p:cNvSpPr txBox="1">
            <a:spLocks/>
          </p:cNvSpPr>
          <p:nvPr/>
        </p:nvSpPr>
        <p:spPr>
          <a:xfrm>
            <a:off x="2854708" y="2755468"/>
            <a:ext cx="16783567" cy="1834796"/>
          </a:xfrm>
          <a:prstGeom prst="rect">
            <a:avLst/>
          </a:prstGeom>
        </p:spPr>
        <p:txBody>
          <a:bodyPr lIns="91440" tIns="45720" rIns="91440" bIns="45720" anchor="t">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0" indent="0" hangingPunct="1">
              <a:buNone/>
              <a:defRPr sz="3400">
                <a:latin typeface="Roboto"/>
                <a:ea typeface="Roboto"/>
                <a:cs typeface="Roboto"/>
                <a:sym typeface="Roboto"/>
              </a:defRPr>
            </a:pPr>
            <a:r>
              <a:rPr lang="en-US" sz="5400" dirty="0"/>
              <a:t>Scenario: </a:t>
            </a:r>
            <a:r>
              <a:rPr lang="en-US" dirty="0"/>
              <a:t>Share how you plan to build the buy-in &amp; Rally your team, use the page </a:t>
            </a:r>
            <a:r>
              <a:rPr lang="en-US"/>
              <a:t>to write out if needed your talking point  </a:t>
            </a:r>
          </a:p>
          <a:p>
            <a:pPr marL="1752600" lvl="1" indent="-1143000" hangingPunct="1">
              <a:buFont typeface="+mj-lt"/>
              <a:buAutoNum type="arabicPeriod"/>
              <a:defRPr sz="3400">
                <a:latin typeface="Roboto"/>
                <a:ea typeface="Roboto"/>
                <a:cs typeface="Roboto"/>
                <a:sym typeface="Roboto"/>
              </a:defRPr>
            </a:pPr>
            <a:endParaRPr lang="en-US" sz="6000" dirty="0"/>
          </a:p>
        </p:txBody>
      </p:sp>
      <p:grpSp>
        <p:nvGrpSpPr>
          <p:cNvPr id="25" name="Group 24">
            <a:extLst>
              <a:ext uri="{FF2B5EF4-FFF2-40B4-BE49-F238E27FC236}">
                <a16:creationId xmlns:a16="http://schemas.microsoft.com/office/drawing/2014/main" id="{A49C89BD-1A4F-9DCA-1860-2072F537DF15}"/>
              </a:ext>
            </a:extLst>
          </p:cNvPr>
          <p:cNvGrpSpPr/>
          <p:nvPr/>
        </p:nvGrpSpPr>
        <p:grpSpPr>
          <a:xfrm>
            <a:off x="677663" y="4849204"/>
            <a:ext cx="22542100" cy="8127219"/>
            <a:chOff x="468113" y="3844143"/>
            <a:chExt cx="22542100" cy="8127219"/>
          </a:xfrm>
        </p:grpSpPr>
        <p:sp>
          <p:nvSpPr>
            <p:cNvPr id="17" name="Rectangle 16">
              <a:extLst>
                <a:ext uri="{FF2B5EF4-FFF2-40B4-BE49-F238E27FC236}">
                  <a16:creationId xmlns:a16="http://schemas.microsoft.com/office/drawing/2014/main" id="{5A8AA3E3-A4F9-5092-BE9D-59D38EAB3A4A}"/>
                </a:ext>
              </a:extLst>
            </p:cNvPr>
            <p:cNvSpPr/>
            <p:nvPr/>
          </p:nvSpPr>
          <p:spPr>
            <a:xfrm>
              <a:off x="802918" y="5341962"/>
              <a:ext cx="6862552" cy="6629400"/>
            </a:xfrm>
            <a:custGeom>
              <a:avLst/>
              <a:gdLst>
                <a:gd name="connsiteX0" fmla="*/ 0 w 6862552"/>
                <a:gd name="connsiteY0" fmla="*/ 0 h 6629400"/>
                <a:gd name="connsiteX1" fmla="*/ 6862552 w 6862552"/>
                <a:gd name="connsiteY1" fmla="*/ 0 h 6629400"/>
                <a:gd name="connsiteX2" fmla="*/ 6862552 w 6862552"/>
                <a:gd name="connsiteY2" fmla="*/ 6629400 h 6629400"/>
                <a:gd name="connsiteX3" fmla="*/ 0 w 6862552"/>
                <a:gd name="connsiteY3" fmla="*/ 6629400 h 6629400"/>
                <a:gd name="connsiteX4" fmla="*/ 0 w 6862552"/>
                <a:gd name="connsiteY4" fmla="*/ 0 h 6629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62552" h="6629400" fill="none" extrusionOk="0">
                  <a:moveTo>
                    <a:pt x="0" y="0"/>
                  </a:moveTo>
                  <a:cubicBezTo>
                    <a:pt x="1957211" y="-49533"/>
                    <a:pt x="3775073" y="-14809"/>
                    <a:pt x="6862552" y="0"/>
                  </a:cubicBezTo>
                  <a:cubicBezTo>
                    <a:pt x="6950191" y="1398385"/>
                    <a:pt x="6789873" y="4848599"/>
                    <a:pt x="6862552" y="6629400"/>
                  </a:cubicBezTo>
                  <a:cubicBezTo>
                    <a:pt x="4663225" y="6581169"/>
                    <a:pt x="2167803" y="6713855"/>
                    <a:pt x="0" y="6629400"/>
                  </a:cubicBezTo>
                  <a:cubicBezTo>
                    <a:pt x="-38581" y="4694157"/>
                    <a:pt x="63341" y="2560545"/>
                    <a:pt x="0" y="0"/>
                  </a:cubicBezTo>
                  <a:close/>
                </a:path>
                <a:path w="6862552" h="6629400" stroke="0" extrusionOk="0">
                  <a:moveTo>
                    <a:pt x="0" y="0"/>
                  </a:moveTo>
                  <a:cubicBezTo>
                    <a:pt x="1152428" y="118645"/>
                    <a:pt x="5478735" y="116012"/>
                    <a:pt x="6862552" y="0"/>
                  </a:cubicBezTo>
                  <a:cubicBezTo>
                    <a:pt x="6729670" y="2516642"/>
                    <a:pt x="6947503" y="3502716"/>
                    <a:pt x="6862552" y="6629400"/>
                  </a:cubicBezTo>
                  <a:cubicBezTo>
                    <a:pt x="5955356" y="6764000"/>
                    <a:pt x="1317800" y="6472204"/>
                    <a:pt x="0" y="6629400"/>
                  </a:cubicBezTo>
                  <a:cubicBezTo>
                    <a:pt x="-20187" y="4886160"/>
                    <a:pt x="-152480" y="2023016"/>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E907909F-0602-C9BD-B41D-7A88EB0AE545}"/>
                </a:ext>
              </a:extLst>
            </p:cNvPr>
            <p:cNvSpPr/>
            <p:nvPr/>
          </p:nvSpPr>
          <p:spPr>
            <a:xfrm>
              <a:off x="15997449" y="5338964"/>
              <a:ext cx="6862552" cy="6629400"/>
            </a:xfrm>
            <a:custGeom>
              <a:avLst/>
              <a:gdLst>
                <a:gd name="connsiteX0" fmla="*/ 0 w 6862552"/>
                <a:gd name="connsiteY0" fmla="*/ 0 h 6629400"/>
                <a:gd name="connsiteX1" fmla="*/ 6862552 w 6862552"/>
                <a:gd name="connsiteY1" fmla="*/ 0 h 6629400"/>
                <a:gd name="connsiteX2" fmla="*/ 6862552 w 6862552"/>
                <a:gd name="connsiteY2" fmla="*/ 6629400 h 6629400"/>
                <a:gd name="connsiteX3" fmla="*/ 0 w 6862552"/>
                <a:gd name="connsiteY3" fmla="*/ 6629400 h 6629400"/>
                <a:gd name="connsiteX4" fmla="*/ 0 w 6862552"/>
                <a:gd name="connsiteY4" fmla="*/ 0 h 6629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62552" h="6629400" fill="none" extrusionOk="0">
                  <a:moveTo>
                    <a:pt x="0" y="0"/>
                  </a:moveTo>
                  <a:cubicBezTo>
                    <a:pt x="1957211" y="-49533"/>
                    <a:pt x="3775073" y="-14809"/>
                    <a:pt x="6862552" y="0"/>
                  </a:cubicBezTo>
                  <a:cubicBezTo>
                    <a:pt x="6950191" y="1398385"/>
                    <a:pt x="6789873" y="4848599"/>
                    <a:pt x="6862552" y="6629400"/>
                  </a:cubicBezTo>
                  <a:cubicBezTo>
                    <a:pt x="4663225" y="6581169"/>
                    <a:pt x="2167803" y="6713855"/>
                    <a:pt x="0" y="6629400"/>
                  </a:cubicBezTo>
                  <a:cubicBezTo>
                    <a:pt x="-38581" y="4694157"/>
                    <a:pt x="63341" y="2560545"/>
                    <a:pt x="0" y="0"/>
                  </a:cubicBezTo>
                  <a:close/>
                </a:path>
                <a:path w="6862552" h="6629400" stroke="0" extrusionOk="0">
                  <a:moveTo>
                    <a:pt x="0" y="0"/>
                  </a:moveTo>
                  <a:cubicBezTo>
                    <a:pt x="1152428" y="118645"/>
                    <a:pt x="5478735" y="116012"/>
                    <a:pt x="6862552" y="0"/>
                  </a:cubicBezTo>
                  <a:cubicBezTo>
                    <a:pt x="6729670" y="2516642"/>
                    <a:pt x="6947503" y="3502716"/>
                    <a:pt x="6862552" y="6629400"/>
                  </a:cubicBezTo>
                  <a:cubicBezTo>
                    <a:pt x="5955356" y="6764000"/>
                    <a:pt x="1317800" y="6472204"/>
                    <a:pt x="0" y="6629400"/>
                  </a:cubicBezTo>
                  <a:cubicBezTo>
                    <a:pt x="-20187" y="4886160"/>
                    <a:pt x="-152480" y="2023016"/>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5C8A8B61-0ECF-5B89-EE21-7E1569C677C5}"/>
                </a:ext>
              </a:extLst>
            </p:cNvPr>
            <p:cNvSpPr/>
            <p:nvPr/>
          </p:nvSpPr>
          <p:spPr>
            <a:xfrm>
              <a:off x="8465286" y="5338964"/>
              <a:ext cx="6862552" cy="6629400"/>
            </a:xfrm>
            <a:custGeom>
              <a:avLst/>
              <a:gdLst>
                <a:gd name="connsiteX0" fmla="*/ 0 w 6862552"/>
                <a:gd name="connsiteY0" fmla="*/ 0 h 6629400"/>
                <a:gd name="connsiteX1" fmla="*/ 6862552 w 6862552"/>
                <a:gd name="connsiteY1" fmla="*/ 0 h 6629400"/>
                <a:gd name="connsiteX2" fmla="*/ 6862552 w 6862552"/>
                <a:gd name="connsiteY2" fmla="*/ 6629400 h 6629400"/>
                <a:gd name="connsiteX3" fmla="*/ 0 w 6862552"/>
                <a:gd name="connsiteY3" fmla="*/ 6629400 h 6629400"/>
                <a:gd name="connsiteX4" fmla="*/ 0 w 6862552"/>
                <a:gd name="connsiteY4" fmla="*/ 0 h 6629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62552" h="6629400" fill="none" extrusionOk="0">
                  <a:moveTo>
                    <a:pt x="0" y="0"/>
                  </a:moveTo>
                  <a:cubicBezTo>
                    <a:pt x="1957211" y="-49533"/>
                    <a:pt x="3775073" y="-14809"/>
                    <a:pt x="6862552" y="0"/>
                  </a:cubicBezTo>
                  <a:cubicBezTo>
                    <a:pt x="6950191" y="1398385"/>
                    <a:pt x="6789873" y="4848599"/>
                    <a:pt x="6862552" y="6629400"/>
                  </a:cubicBezTo>
                  <a:cubicBezTo>
                    <a:pt x="4663225" y="6581169"/>
                    <a:pt x="2167803" y="6713855"/>
                    <a:pt x="0" y="6629400"/>
                  </a:cubicBezTo>
                  <a:cubicBezTo>
                    <a:pt x="-38581" y="4694157"/>
                    <a:pt x="63341" y="2560545"/>
                    <a:pt x="0" y="0"/>
                  </a:cubicBezTo>
                  <a:close/>
                </a:path>
                <a:path w="6862552" h="6629400" stroke="0" extrusionOk="0">
                  <a:moveTo>
                    <a:pt x="0" y="0"/>
                  </a:moveTo>
                  <a:cubicBezTo>
                    <a:pt x="1152428" y="118645"/>
                    <a:pt x="5478735" y="116012"/>
                    <a:pt x="6862552" y="0"/>
                  </a:cubicBezTo>
                  <a:cubicBezTo>
                    <a:pt x="6729670" y="2516642"/>
                    <a:pt x="6947503" y="3502716"/>
                    <a:pt x="6862552" y="6629400"/>
                  </a:cubicBezTo>
                  <a:cubicBezTo>
                    <a:pt x="5955356" y="6764000"/>
                    <a:pt x="1317800" y="6472204"/>
                    <a:pt x="0" y="6629400"/>
                  </a:cubicBezTo>
                  <a:cubicBezTo>
                    <a:pt x="-20187" y="4886160"/>
                    <a:pt x="-152480" y="2023016"/>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721710C2-3569-CCDD-C61C-3FA327DD44E1}"/>
                </a:ext>
              </a:extLst>
            </p:cNvPr>
            <p:cNvSpPr>
              <a:spLocks noChangeArrowheads="1"/>
            </p:cNvSpPr>
            <p:nvPr/>
          </p:nvSpPr>
          <p:spPr bwMode="auto">
            <a:xfrm>
              <a:off x="8967555" y="7865284"/>
              <a:ext cx="5969002" cy="901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marR="0" lvl="0" indent="-57150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endParaRPr lang="en-US" altLang="en-US" sz="4000" b="0" i="0" u="none" strike="noStrike" cap="none" normalizeH="0" baseline="0" dirty="0">
                <a:ln>
                  <a:noFill/>
                </a:ln>
                <a:solidFill>
                  <a:schemeClr val="bg2">
                    <a:lumMod val="10000"/>
                  </a:schemeClr>
                </a:solidFill>
                <a:effectLst/>
                <a:latin typeface="Arial" panose="020B0604020202020204" pitchFamily="34" charset="0"/>
              </a:endParaRPr>
            </a:p>
          </p:txBody>
        </p:sp>
        <p:sp>
          <p:nvSpPr>
            <p:cNvPr id="3" name="This slide has a picture…">
              <a:extLst>
                <a:ext uri="{FF2B5EF4-FFF2-40B4-BE49-F238E27FC236}">
                  <a16:creationId xmlns:a16="http://schemas.microsoft.com/office/drawing/2014/main" id="{DD036439-E513-A4EF-BB59-BEDDB2020EE7}"/>
                </a:ext>
              </a:extLst>
            </p:cNvPr>
            <p:cNvSpPr txBox="1">
              <a:spLocks/>
            </p:cNvSpPr>
            <p:nvPr/>
          </p:nvSpPr>
          <p:spPr>
            <a:xfrm>
              <a:off x="7888224" y="4126794"/>
              <a:ext cx="7215736" cy="1834796"/>
            </a:xfrm>
            <a:prstGeom prst="rect">
              <a:avLst/>
            </a:prstGeom>
          </p:spPr>
          <p:txBody>
            <a:bodyPr>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609600" lvl="1" indent="0" algn="ctr" hangingPunct="1">
                <a:buNone/>
                <a:defRPr sz="3400">
                  <a:latin typeface="Roboto"/>
                  <a:ea typeface="Roboto"/>
                  <a:cs typeface="Roboto"/>
                  <a:sym typeface="Roboto"/>
                </a:defRPr>
              </a:pPr>
              <a:r>
                <a:rPr lang="en-US" sz="7200" dirty="0">
                  <a:sym typeface="Roboto"/>
                </a:rPr>
                <a:t>Show Value       </a:t>
              </a:r>
              <a:endParaRPr lang="en-US" sz="7200" dirty="0"/>
            </a:p>
            <a:p>
              <a:pPr marL="0" indent="0" hangingPunct="1">
                <a:buNone/>
                <a:defRPr sz="3400">
                  <a:latin typeface="Roboto"/>
                  <a:ea typeface="Roboto"/>
                  <a:cs typeface="Roboto"/>
                  <a:sym typeface="Roboto"/>
                </a:defRPr>
              </a:pPr>
              <a:endParaRPr lang="en-US" sz="6000" dirty="0"/>
            </a:p>
          </p:txBody>
        </p:sp>
        <p:sp>
          <p:nvSpPr>
            <p:cNvPr id="7" name="Rectangle 6">
              <a:extLst>
                <a:ext uri="{FF2B5EF4-FFF2-40B4-BE49-F238E27FC236}">
                  <a16:creationId xmlns:a16="http://schemas.microsoft.com/office/drawing/2014/main" id="{CD0C4F9E-4C5F-CA16-538D-75DA555FFE2E}"/>
                </a:ext>
              </a:extLst>
            </p:cNvPr>
            <p:cNvSpPr>
              <a:spLocks noChangeArrowheads="1"/>
            </p:cNvSpPr>
            <p:nvPr/>
          </p:nvSpPr>
          <p:spPr bwMode="auto">
            <a:xfrm>
              <a:off x="16427065" y="7500473"/>
              <a:ext cx="6527797" cy="3363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l"/>
              <a:r>
                <a:rPr lang="en-US" sz="4000" dirty="0">
                  <a:solidFill>
                    <a:schemeClr val="bg2">
                      <a:lumMod val="10000"/>
                    </a:schemeClr>
                  </a:solidFill>
                </a:rPr>
                <a:t> </a:t>
              </a:r>
              <a:endParaRPr lang="en-US">
                <a:solidFill>
                  <a:schemeClr val="bg2">
                    <a:lumMod val="10000"/>
                  </a:schemeClr>
                </a:solidFill>
              </a:endParaRPr>
            </a:p>
            <a:p>
              <a:pPr algn="l"/>
              <a:endParaRPr lang="en-US" sz="4000" dirty="0"/>
            </a:p>
            <a:p>
              <a:pPr algn="l"/>
              <a:endParaRPr lang="en-US" sz="4000" dirty="0"/>
            </a:p>
            <a:p>
              <a:pPr algn="l"/>
              <a:endParaRPr lang="en-US" sz="4000" dirty="0"/>
            </a:p>
            <a:p>
              <a:pPr marL="0" marR="0" lvl="0" indent="0" algn="l" defTabSz="914400" rtl="0" eaLnBrk="0" fontAlgn="base" latinLnBrk="0" hangingPunct="0">
                <a:lnSpc>
                  <a:spcPct val="150000"/>
                </a:lnSpc>
                <a:spcBef>
                  <a:spcPct val="0"/>
                </a:spcBef>
                <a:spcAft>
                  <a:spcPct val="0"/>
                </a:spcAft>
                <a:buClrTx/>
                <a:buSzTx/>
                <a:tabLst/>
              </a:pP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sp>
          <p:nvSpPr>
            <p:cNvPr id="8" name="Rectangle 2">
              <a:extLst>
                <a:ext uri="{FF2B5EF4-FFF2-40B4-BE49-F238E27FC236}">
                  <a16:creationId xmlns:a16="http://schemas.microsoft.com/office/drawing/2014/main" id="{E795C2B3-2E93-430D-0287-29ABB9CE324D}"/>
                </a:ext>
              </a:extLst>
            </p:cNvPr>
            <p:cNvSpPr>
              <a:spLocks noChangeArrowheads="1"/>
            </p:cNvSpPr>
            <p:nvPr/>
          </p:nvSpPr>
          <p:spPr bwMode="auto">
            <a:xfrm>
              <a:off x="1206500" y="7964556"/>
              <a:ext cx="575310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marR="0" lvl="0" indent="-5715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US" altLang="en-US" sz="4000" b="0" i="0" u="none" strike="noStrike" cap="none" normalizeH="0" baseline="0" dirty="0">
                <a:ln>
                  <a:noFill/>
                </a:ln>
                <a:solidFill>
                  <a:schemeClr val="bg2">
                    <a:lumMod val="10000"/>
                  </a:schemeClr>
                </a:solidFill>
                <a:effectLst/>
                <a:latin typeface="Arial" panose="020B0604020202020204" pitchFamily="34" charset="0"/>
              </a:endParaRPr>
            </a:p>
          </p:txBody>
        </p:sp>
        <p:sp>
          <p:nvSpPr>
            <p:cNvPr id="20" name="This slide has a picture…">
              <a:extLst>
                <a:ext uri="{FF2B5EF4-FFF2-40B4-BE49-F238E27FC236}">
                  <a16:creationId xmlns:a16="http://schemas.microsoft.com/office/drawing/2014/main" id="{2A0A8A70-8077-5F5A-2131-1330E3D65150}"/>
                </a:ext>
              </a:extLst>
            </p:cNvPr>
            <p:cNvSpPr txBox="1">
              <a:spLocks/>
            </p:cNvSpPr>
            <p:nvPr/>
          </p:nvSpPr>
          <p:spPr>
            <a:xfrm>
              <a:off x="468113" y="4126794"/>
              <a:ext cx="6862552" cy="1834796"/>
            </a:xfrm>
            <a:prstGeom prst="rect">
              <a:avLst/>
            </a:prstGeom>
          </p:spPr>
          <p:txBody>
            <a:bodyPr>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609600" lvl="1" indent="0" algn="ctr" hangingPunct="1">
                <a:buNone/>
                <a:defRPr sz="3400">
                  <a:latin typeface="Roboto"/>
                  <a:ea typeface="Roboto"/>
                  <a:cs typeface="Roboto"/>
                  <a:sym typeface="Roboto"/>
                </a:defRPr>
              </a:pPr>
              <a:r>
                <a:rPr lang="en-US" sz="7200" dirty="0">
                  <a:sym typeface="Roboto"/>
                </a:rPr>
                <a:t>Connect</a:t>
              </a:r>
              <a:r>
                <a:rPr lang="en-US" sz="7200" dirty="0"/>
                <a:t> </a:t>
              </a:r>
            </a:p>
            <a:p>
              <a:pPr marL="0" indent="0" hangingPunct="1">
                <a:buNone/>
                <a:defRPr sz="3400">
                  <a:latin typeface="Roboto"/>
                  <a:ea typeface="Roboto"/>
                  <a:cs typeface="Roboto"/>
                  <a:sym typeface="Roboto"/>
                </a:defRPr>
              </a:pPr>
              <a:endParaRPr lang="en-US" sz="6000" dirty="0"/>
            </a:p>
          </p:txBody>
        </p:sp>
        <p:sp>
          <p:nvSpPr>
            <p:cNvPr id="21" name="This slide has a picture…">
              <a:extLst>
                <a:ext uri="{FF2B5EF4-FFF2-40B4-BE49-F238E27FC236}">
                  <a16:creationId xmlns:a16="http://schemas.microsoft.com/office/drawing/2014/main" id="{F3A89138-8E1E-55E5-F5F0-08F245515A8C}"/>
                </a:ext>
              </a:extLst>
            </p:cNvPr>
            <p:cNvSpPr txBox="1">
              <a:spLocks/>
            </p:cNvSpPr>
            <p:nvPr/>
          </p:nvSpPr>
          <p:spPr>
            <a:xfrm>
              <a:off x="15271362" y="4126794"/>
              <a:ext cx="7738851" cy="1834796"/>
            </a:xfrm>
            <a:prstGeom prst="rect">
              <a:avLst/>
            </a:prstGeom>
          </p:spPr>
          <p:txBody>
            <a:bodyPr>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609600" lvl="1" indent="0" algn="ctr" hangingPunct="1">
                <a:buNone/>
                <a:defRPr sz="3400">
                  <a:latin typeface="Roboto"/>
                  <a:ea typeface="Roboto"/>
                  <a:cs typeface="Roboto"/>
                  <a:sym typeface="Roboto"/>
                </a:defRPr>
              </a:pPr>
              <a:r>
                <a:rPr lang="en-US" sz="6600" dirty="0">
                  <a:sym typeface="Roboto"/>
                </a:rPr>
                <a:t>Invite Ownership</a:t>
              </a:r>
              <a:r>
                <a:rPr lang="en-US" sz="6600" dirty="0"/>
                <a:t> </a:t>
              </a:r>
            </a:p>
            <a:p>
              <a:pPr marL="0" indent="0" hangingPunct="1">
                <a:buNone/>
                <a:defRPr sz="3400">
                  <a:latin typeface="Roboto"/>
                  <a:ea typeface="Roboto"/>
                  <a:cs typeface="Roboto"/>
                  <a:sym typeface="Roboto"/>
                </a:defRPr>
              </a:pPr>
              <a:endParaRPr lang="en-US" sz="6000" dirty="0"/>
            </a:p>
          </p:txBody>
        </p:sp>
        <p:sp>
          <p:nvSpPr>
            <p:cNvPr id="23" name="TextBox 22">
              <a:extLst>
                <a:ext uri="{FF2B5EF4-FFF2-40B4-BE49-F238E27FC236}">
                  <a16:creationId xmlns:a16="http://schemas.microsoft.com/office/drawing/2014/main" id="{75DE2D5C-ABFA-F8EE-2EB4-71F0C623E50E}"/>
                </a:ext>
              </a:extLst>
            </p:cNvPr>
            <p:cNvSpPr txBox="1"/>
            <p:nvPr/>
          </p:nvSpPr>
          <p:spPr>
            <a:xfrm>
              <a:off x="6823819" y="3862216"/>
              <a:ext cx="1571252" cy="132343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8000" dirty="0"/>
                <a:t>→</a:t>
              </a:r>
            </a:p>
          </p:txBody>
        </p:sp>
        <p:sp>
          <p:nvSpPr>
            <p:cNvPr id="24" name="TextBox 23">
              <a:extLst>
                <a:ext uri="{FF2B5EF4-FFF2-40B4-BE49-F238E27FC236}">
                  <a16:creationId xmlns:a16="http://schemas.microsoft.com/office/drawing/2014/main" id="{FA2EE5BF-5E44-BDA5-A6E6-E6B7B1F9F6AE}"/>
                </a:ext>
              </a:extLst>
            </p:cNvPr>
            <p:cNvSpPr txBox="1"/>
            <p:nvPr/>
          </p:nvSpPr>
          <p:spPr>
            <a:xfrm>
              <a:off x="14541088" y="3844143"/>
              <a:ext cx="1571252" cy="132343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8000" dirty="0"/>
                <a:t>→</a:t>
              </a:r>
            </a:p>
          </p:txBody>
        </p:sp>
      </p:grpSp>
    </p:spTree>
    <p:custDataLst>
      <p:tags r:id="rId1"/>
    </p:custDataLst>
    <p:extLst>
      <p:ext uri="{BB962C8B-B14F-4D97-AF65-F5344CB8AC3E}">
        <p14:creationId xmlns:p14="http://schemas.microsoft.com/office/powerpoint/2010/main" val="1173502890"/>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0AF68-F2AC-D87C-4814-A5A7EA8595E3}"/>
            </a:ext>
          </a:extLst>
        </p:cNvPr>
        <p:cNvGrpSpPr/>
        <p:nvPr/>
      </p:nvGrpSpPr>
      <p:grpSpPr>
        <a:xfrm>
          <a:off x="0" y="0"/>
          <a:ext cx="0" cy="0"/>
          <a:chOff x="0" y="0"/>
          <a:chExt cx="0" cy="0"/>
        </a:xfrm>
      </p:grpSpPr>
      <p:sp>
        <p:nvSpPr>
          <p:cNvPr id="4" name="PICTURE SLIDE">
            <a:extLst>
              <a:ext uri="{FF2B5EF4-FFF2-40B4-BE49-F238E27FC236}">
                <a16:creationId xmlns:a16="http://schemas.microsoft.com/office/drawing/2014/main" id="{CB6DF3B5-8F64-BDF1-9F88-32CF340278A5}"/>
              </a:ext>
            </a:extLst>
          </p:cNvPr>
          <p:cNvSpPr txBox="1">
            <a:spLocks/>
          </p:cNvSpPr>
          <p:nvPr/>
        </p:nvSpPr>
        <p:spPr>
          <a:xfrm>
            <a:off x="1206500" y="1079500"/>
            <a:ext cx="9779000" cy="1435100"/>
          </a:xfrm>
          <a:prstGeom prst="rect">
            <a:avLst/>
          </a:prstGeom>
        </p:spPr>
        <p:txBody>
          <a:bodyPr>
            <a:normAutofit/>
          </a:bodyPr>
          <a:lst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Roboto"/>
                <a:ea typeface="Roboto"/>
                <a:cs typeface="Roboto"/>
                <a:sym typeface="Roboto"/>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hangingPunct="1"/>
            <a:r>
              <a:rPr lang="en-US" dirty="0"/>
              <a:t>Redirect Formula   </a:t>
            </a:r>
          </a:p>
        </p:txBody>
      </p:sp>
      <p:sp>
        <p:nvSpPr>
          <p:cNvPr id="5" name="This slide has a picture…">
            <a:extLst>
              <a:ext uri="{FF2B5EF4-FFF2-40B4-BE49-F238E27FC236}">
                <a16:creationId xmlns:a16="http://schemas.microsoft.com/office/drawing/2014/main" id="{2440BC80-3023-A3ED-E385-4C35073F0C9C}"/>
              </a:ext>
            </a:extLst>
          </p:cNvPr>
          <p:cNvSpPr txBox="1">
            <a:spLocks/>
          </p:cNvSpPr>
          <p:nvPr/>
        </p:nvSpPr>
        <p:spPr>
          <a:xfrm>
            <a:off x="2593716" y="2705100"/>
            <a:ext cx="20609184" cy="2037996"/>
          </a:xfrm>
          <a:prstGeom prst="rect">
            <a:avLst/>
          </a:prstGeom>
        </p:spPr>
        <p:txBody>
          <a:bodyPr>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609600" lvl="1" indent="0" hangingPunct="1">
              <a:buNone/>
              <a:defRPr sz="3400">
                <a:latin typeface="Roboto"/>
                <a:ea typeface="Roboto"/>
                <a:cs typeface="Roboto"/>
                <a:sym typeface="Roboto"/>
              </a:defRPr>
            </a:pPr>
            <a:endParaRPr lang="en-US" sz="6000" dirty="0"/>
          </a:p>
        </p:txBody>
      </p:sp>
      <p:grpSp>
        <p:nvGrpSpPr>
          <p:cNvPr id="15" name="Group 14">
            <a:extLst>
              <a:ext uri="{FF2B5EF4-FFF2-40B4-BE49-F238E27FC236}">
                <a16:creationId xmlns:a16="http://schemas.microsoft.com/office/drawing/2014/main" id="{9BB8633B-6753-4EEE-A270-F58EE46C8438}"/>
              </a:ext>
            </a:extLst>
          </p:cNvPr>
          <p:cNvGrpSpPr/>
          <p:nvPr/>
        </p:nvGrpSpPr>
        <p:grpSpPr>
          <a:xfrm>
            <a:off x="-1181100" y="3898900"/>
            <a:ext cx="24384000" cy="7986539"/>
            <a:chOff x="-952500" y="5549900"/>
            <a:chExt cx="24384000" cy="7986539"/>
          </a:xfrm>
        </p:grpSpPr>
        <p:sp>
          <p:nvSpPr>
            <p:cNvPr id="2" name="This slide has a picture…">
              <a:extLst>
                <a:ext uri="{FF2B5EF4-FFF2-40B4-BE49-F238E27FC236}">
                  <a16:creationId xmlns:a16="http://schemas.microsoft.com/office/drawing/2014/main" id="{153E284C-A1D6-ED9F-6A08-C1E1D36788C3}"/>
                </a:ext>
              </a:extLst>
            </p:cNvPr>
            <p:cNvSpPr txBox="1">
              <a:spLocks/>
            </p:cNvSpPr>
            <p:nvPr/>
          </p:nvSpPr>
          <p:spPr>
            <a:xfrm>
              <a:off x="-952500" y="5549900"/>
              <a:ext cx="24384000" cy="2037996"/>
            </a:xfrm>
            <a:prstGeom prst="rect">
              <a:avLst/>
            </a:prstGeom>
          </p:spPr>
          <p:txBody>
            <a:bodyPr>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0" indent="0" algn="ctr" hangingPunct="1">
                <a:buNone/>
                <a:defRPr sz="3400">
                  <a:latin typeface="Roboto"/>
                  <a:ea typeface="Roboto"/>
                  <a:cs typeface="Roboto"/>
                  <a:sym typeface="Roboto"/>
                </a:defRPr>
              </a:pPr>
              <a:r>
                <a:rPr lang="en-US" sz="8000" dirty="0">
                  <a:sym typeface="Roboto"/>
                </a:rPr>
                <a:t> Acknowledge  →   Redirect   →    Anchor</a:t>
              </a:r>
              <a:endParaRPr lang="en-US" sz="8000" dirty="0"/>
            </a:p>
          </p:txBody>
        </p:sp>
        <p:sp>
          <p:nvSpPr>
            <p:cNvPr id="3" name="Rectangle 2">
              <a:extLst>
                <a:ext uri="{FF2B5EF4-FFF2-40B4-BE49-F238E27FC236}">
                  <a16:creationId xmlns:a16="http://schemas.microsoft.com/office/drawing/2014/main" id="{D34B1E4C-CB0D-7BF0-E75A-E3124E86BF54}"/>
                </a:ext>
              </a:extLst>
            </p:cNvPr>
            <p:cNvSpPr/>
            <p:nvPr/>
          </p:nvSpPr>
          <p:spPr>
            <a:xfrm>
              <a:off x="2222500" y="6858000"/>
              <a:ext cx="6230370" cy="6370662"/>
            </a:xfrm>
            <a:custGeom>
              <a:avLst/>
              <a:gdLst>
                <a:gd name="connsiteX0" fmla="*/ 0 w 6230370"/>
                <a:gd name="connsiteY0" fmla="*/ 0 h 6370662"/>
                <a:gd name="connsiteX1" fmla="*/ 6230370 w 6230370"/>
                <a:gd name="connsiteY1" fmla="*/ 0 h 6370662"/>
                <a:gd name="connsiteX2" fmla="*/ 6230370 w 6230370"/>
                <a:gd name="connsiteY2" fmla="*/ 6370662 h 6370662"/>
                <a:gd name="connsiteX3" fmla="*/ 0 w 6230370"/>
                <a:gd name="connsiteY3" fmla="*/ 6370662 h 6370662"/>
                <a:gd name="connsiteX4" fmla="*/ 0 w 6230370"/>
                <a:gd name="connsiteY4" fmla="*/ 0 h 6370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370" h="6370662" fill="none" extrusionOk="0">
                  <a:moveTo>
                    <a:pt x="0" y="0"/>
                  </a:moveTo>
                  <a:cubicBezTo>
                    <a:pt x="1685643" y="-49533"/>
                    <a:pt x="4381401" y="-14809"/>
                    <a:pt x="6230370" y="0"/>
                  </a:cubicBezTo>
                  <a:cubicBezTo>
                    <a:pt x="6318009" y="660185"/>
                    <a:pt x="6157691" y="5216295"/>
                    <a:pt x="6230370" y="6370662"/>
                  </a:cubicBezTo>
                  <a:cubicBezTo>
                    <a:pt x="4805177" y="6322431"/>
                    <a:pt x="1004035" y="6455117"/>
                    <a:pt x="0" y="6370662"/>
                  </a:cubicBezTo>
                  <a:cubicBezTo>
                    <a:pt x="-38581" y="5505236"/>
                    <a:pt x="63341" y="1462312"/>
                    <a:pt x="0" y="0"/>
                  </a:cubicBezTo>
                  <a:close/>
                </a:path>
                <a:path w="6230370" h="6370662" stroke="0" extrusionOk="0">
                  <a:moveTo>
                    <a:pt x="0" y="0"/>
                  </a:moveTo>
                  <a:cubicBezTo>
                    <a:pt x="2975417" y="118645"/>
                    <a:pt x="4140015" y="116012"/>
                    <a:pt x="6230370" y="0"/>
                  </a:cubicBezTo>
                  <a:cubicBezTo>
                    <a:pt x="6097488" y="2024546"/>
                    <a:pt x="6315321" y="3427029"/>
                    <a:pt x="6230370" y="6370662"/>
                  </a:cubicBezTo>
                  <a:cubicBezTo>
                    <a:pt x="4809085" y="6505262"/>
                    <a:pt x="2461702" y="6213466"/>
                    <a:pt x="0" y="6370662"/>
                  </a:cubicBezTo>
                  <a:cubicBezTo>
                    <a:pt x="-20187" y="4724240"/>
                    <a:pt x="-152480" y="1055973"/>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916E7CC3-5C61-7BFF-A45D-83EFFF01EBDA}"/>
                </a:ext>
              </a:extLst>
            </p:cNvPr>
            <p:cNvSpPr/>
            <p:nvPr/>
          </p:nvSpPr>
          <p:spPr>
            <a:xfrm>
              <a:off x="9421362" y="6858000"/>
              <a:ext cx="6230370" cy="6370662"/>
            </a:xfrm>
            <a:custGeom>
              <a:avLst/>
              <a:gdLst>
                <a:gd name="connsiteX0" fmla="*/ 0 w 6230370"/>
                <a:gd name="connsiteY0" fmla="*/ 0 h 6370662"/>
                <a:gd name="connsiteX1" fmla="*/ 6230370 w 6230370"/>
                <a:gd name="connsiteY1" fmla="*/ 0 h 6370662"/>
                <a:gd name="connsiteX2" fmla="*/ 6230370 w 6230370"/>
                <a:gd name="connsiteY2" fmla="*/ 6370662 h 6370662"/>
                <a:gd name="connsiteX3" fmla="*/ 0 w 6230370"/>
                <a:gd name="connsiteY3" fmla="*/ 6370662 h 6370662"/>
                <a:gd name="connsiteX4" fmla="*/ 0 w 6230370"/>
                <a:gd name="connsiteY4" fmla="*/ 0 h 6370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370" h="6370662" fill="none" extrusionOk="0">
                  <a:moveTo>
                    <a:pt x="0" y="0"/>
                  </a:moveTo>
                  <a:cubicBezTo>
                    <a:pt x="1685643" y="-49533"/>
                    <a:pt x="4381401" y="-14809"/>
                    <a:pt x="6230370" y="0"/>
                  </a:cubicBezTo>
                  <a:cubicBezTo>
                    <a:pt x="6318009" y="660185"/>
                    <a:pt x="6157691" y="5216295"/>
                    <a:pt x="6230370" y="6370662"/>
                  </a:cubicBezTo>
                  <a:cubicBezTo>
                    <a:pt x="4805177" y="6322431"/>
                    <a:pt x="1004035" y="6455117"/>
                    <a:pt x="0" y="6370662"/>
                  </a:cubicBezTo>
                  <a:cubicBezTo>
                    <a:pt x="-38581" y="5505236"/>
                    <a:pt x="63341" y="1462312"/>
                    <a:pt x="0" y="0"/>
                  </a:cubicBezTo>
                  <a:close/>
                </a:path>
                <a:path w="6230370" h="6370662" stroke="0" extrusionOk="0">
                  <a:moveTo>
                    <a:pt x="0" y="0"/>
                  </a:moveTo>
                  <a:cubicBezTo>
                    <a:pt x="2975417" y="118645"/>
                    <a:pt x="4140015" y="116012"/>
                    <a:pt x="6230370" y="0"/>
                  </a:cubicBezTo>
                  <a:cubicBezTo>
                    <a:pt x="6097488" y="2024546"/>
                    <a:pt x="6315321" y="3427029"/>
                    <a:pt x="6230370" y="6370662"/>
                  </a:cubicBezTo>
                  <a:cubicBezTo>
                    <a:pt x="4809085" y="6505262"/>
                    <a:pt x="2461702" y="6213466"/>
                    <a:pt x="0" y="6370662"/>
                  </a:cubicBezTo>
                  <a:cubicBezTo>
                    <a:pt x="-20187" y="4724240"/>
                    <a:pt x="-152480" y="1055973"/>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332CBCCF-ED4F-D046-44EE-B1DCDBC202CB}"/>
                </a:ext>
              </a:extLst>
            </p:cNvPr>
            <p:cNvSpPr/>
            <p:nvPr/>
          </p:nvSpPr>
          <p:spPr>
            <a:xfrm>
              <a:off x="16262098" y="6858000"/>
              <a:ext cx="6230370" cy="6370662"/>
            </a:xfrm>
            <a:custGeom>
              <a:avLst/>
              <a:gdLst>
                <a:gd name="connsiteX0" fmla="*/ 0 w 6230370"/>
                <a:gd name="connsiteY0" fmla="*/ 0 h 6370662"/>
                <a:gd name="connsiteX1" fmla="*/ 6230370 w 6230370"/>
                <a:gd name="connsiteY1" fmla="*/ 0 h 6370662"/>
                <a:gd name="connsiteX2" fmla="*/ 6230370 w 6230370"/>
                <a:gd name="connsiteY2" fmla="*/ 6370662 h 6370662"/>
                <a:gd name="connsiteX3" fmla="*/ 0 w 6230370"/>
                <a:gd name="connsiteY3" fmla="*/ 6370662 h 6370662"/>
                <a:gd name="connsiteX4" fmla="*/ 0 w 6230370"/>
                <a:gd name="connsiteY4" fmla="*/ 0 h 6370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370" h="6370662" fill="none" extrusionOk="0">
                  <a:moveTo>
                    <a:pt x="0" y="0"/>
                  </a:moveTo>
                  <a:cubicBezTo>
                    <a:pt x="1685643" y="-49533"/>
                    <a:pt x="4381401" y="-14809"/>
                    <a:pt x="6230370" y="0"/>
                  </a:cubicBezTo>
                  <a:cubicBezTo>
                    <a:pt x="6318009" y="660185"/>
                    <a:pt x="6157691" y="5216295"/>
                    <a:pt x="6230370" y="6370662"/>
                  </a:cubicBezTo>
                  <a:cubicBezTo>
                    <a:pt x="4805177" y="6322431"/>
                    <a:pt x="1004035" y="6455117"/>
                    <a:pt x="0" y="6370662"/>
                  </a:cubicBezTo>
                  <a:cubicBezTo>
                    <a:pt x="-38581" y="5505236"/>
                    <a:pt x="63341" y="1462312"/>
                    <a:pt x="0" y="0"/>
                  </a:cubicBezTo>
                  <a:close/>
                </a:path>
                <a:path w="6230370" h="6370662" stroke="0" extrusionOk="0">
                  <a:moveTo>
                    <a:pt x="0" y="0"/>
                  </a:moveTo>
                  <a:cubicBezTo>
                    <a:pt x="2975417" y="118645"/>
                    <a:pt x="4140015" y="116012"/>
                    <a:pt x="6230370" y="0"/>
                  </a:cubicBezTo>
                  <a:cubicBezTo>
                    <a:pt x="6097488" y="2024546"/>
                    <a:pt x="6315321" y="3427029"/>
                    <a:pt x="6230370" y="6370662"/>
                  </a:cubicBezTo>
                  <a:cubicBezTo>
                    <a:pt x="4809085" y="6505262"/>
                    <a:pt x="2461702" y="6213466"/>
                    <a:pt x="0" y="6370662"/>
                  </a:cubicBezTo>
                  <a:cubicBezTo>
                    <a:pt x="-20187" y="4724240"/>
                    <a:pt x="-152480" y="1055973"/>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F6BC179D-B18B-7E1B-DBE3-70A3D7EC2585}"/>
                </a:ext>
              </a:extLst>
            </p:cNvPr>
            <p:cNvSpPr>
              <a:spLocks noChangeArrowheads="1"/>
            </p:cNvSpPr>
            <p:nvPr/>
          </p:nvSpPr>
          <p:spPr bwMode="auto">
            <a:xfrm>
              <a:off x="16456092" y="7094867"/>
              <a:ext cx="5842381" cy="64415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indent="-571500" algn="l">
                <a:buFont typeface="Arial" panose="020B0604020202020204" pitchFamily="34" charset="0"/>
                <a:buChar char="•"/>
              </a:pPr>
              <a:r>
                <a:rPr lang="en-US" sz="4000" dirty="0">
                  <a:solidFill>
                    <a:schemeClr val="bg2">
                      <a:lumMod val="10000"/>
                    </a:schemeClr>
                  </a:solidFill>
                </a:rPr>
                <a:t>Re-establish shared goals</a:t>
              </a:r>
            </a:p>
            <a:p>
              <a:pPr marL="571500" indent="-571500" algn="l">
                <a:buFont typeface="Arial" panose="020B0604020202020204" pitchFamily="34" charset="0"/>
                <a:buChar char="•"/>
              </a:pPr>
              <a:endParaRPr lang="en-US" sz="4000" dirty="0">
                <a:solidFill>
                  <a:schemeClr val="bg2">
                    <a:lumMod val="10000"/>
                  </a:schemeClr>
                </a:solidFill>
              </a:endParaRPr>
            </a:p>
            <a:p>
              <a:pPr marL="571500" indent="-571500" algn="l">
                <a:buFont typeface="Arial" panose="020B0604020202020204" pitchFamily="34" charset="0"/>
                <a:buChar char="•"/>
              </a:pPr>
              <a:r>
                <a:rPr lang="en-US" sz="4000" dirty="0">
                  <a:solidFill>
                    <a:schemeClr val="bg2">
                      <a:lumMod val="10000"/>
                    </a:schemeClr>
                  </a:solidFill>
                </a:rPr>
                <a:t>Clarify their understanding of the impact of the change</a:t>
              </a:r>
            </a:p>
            <a:p>
              <a:pPr algn="l"/>
              <a:endParaRPr lang="en-US" sz="4000" dirty="0">
                <a:solidFill>
                  <a:schemeClr val="bg2">
                    <a:lumMod val="10000"/>
                  </a:schemeClr>
                </a:solidFill>
              </a:endParaRPr>
            </a:p>
            <a:p>
              <a:pPr algn="l"/>
              <a:endParaRPr lang="en-US" sz="4000" dirty="0"/>
            </a:p>
            <a:p>
              <a:pPr algn="l"/>
              <a:endParaRPr lang="en-US" sz="4000" dirty="0"/>
            </a:p>
            <a:p>
              <a:pPr marL="0" marR="0" lvl="0" indent="0" algn="l" defTabSz="914400" rtl="0" eaLnBrk="0" fontAlgn="base" latinLnBrk="0" hangingPunct="0">
                <a:lnSpc>
                  <a:spcPct val="150000"/>
                </a:lnSpc>
                <a:spcBef>
                  <a:spcPct val="0"/>
                </a:spcBef>
                <a:spcAft>
                  <a:spcPct val="0"/>
                </a:spcAft>
                <a:buClrTx/>
                <a:buSzTx/>
                <a:tabLst/>
              </a:pP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sp>
          <p:nvSpPr>
            <p:cNvPr id="11" name="Rectangle 10">
              <a:extLst>
                <a:ext uri="{FF2B5EF4-FFF2-40B4-BE49-F238E27FC236}">
                  <a16:creationId xmlns:a16="http://schemas.microsoft.com/office/drawing/2014/main" id="{6BD2435D-0809-90C5-8885-4312D7E0DA92}"/>
                </a:ext>
              </a:extLst>
            </p:cNvPr>
            <p:cNvSpPr>
              <a:spLocks noChangeArrowheads="1"/>
            </p:cNvSpPr>
            <p:nvPr/>
          </p:nvSpPr>
          <p:spPr bwMode="auto">
            <a:xfrm>
              <a:off x="9811653" y="7094867"/>
              <a:ext cx="5511413" cy="64415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indent="-571500" algn="l">
                <a:buFont typeface="Arial" panose="020B0604020202020204" pitchFamily="34" charset="0"/>
                <a:buChar char="•"/>
              </a:pPr>
              <a:r>
                <a:rPr lang="en-US" sz="4000" dirty="0">
                  <a:solidFill>
                    <a:schemeClr val="bg2">
                      <a:lumMod val="10000"/>
                    </a:schemeClr>
                  </a:solidFill>
                </a:rPr>
                <a:t>Shift focus and coach to what is possible </a:t>
              </a:r>
            </a:p>
            <a:p>
              <a:pPr marL="571500" indent="-571500" algn="l">
                <a:buFont typeface="Arial" panose="020B0604020202020204" pitchFamily="34" charset="0"/>
                <a:buChar char="•"/>
              </a:pPr>
              <a:endParaRPr lang="en-US" sz="4000" dirty="0">
                <a:solidFill>
                  <a:schemeClr val="bg2">
                    <a:lumMod val="10000"/>
                  </a:schemeClr>
                </a:solidFill>
              </a:endParaRPr>
            </a:p>
            <a:p>
              <a:pPr marL="571500" indent="-571500" algn="l">
                <a:buFont typeface="Arial" panose="020B0604020202020204" pitchFamily="34" charset="0"/>
                <a:buChar char="•"/>
              </a:pPr>
              <a:r>
                <a:rPr lang="en-US" sz="4000" dirty="0">
                  <a:solidFill>
                    <a:schemeClr val="bg2">
                      <a:lumMod val="10000"/>
                    </a:schemeClr>
                  </a:solidFill>
                </a:rPr>
                <a:t>Ask is they can provide a solution or reposition the concern  </a:t>
              </a:r>
            </a:p>
            <a:p>
              <a:pPr algn="l"/>
              <a:endParaRPr lang="en-US" sz="4000" dirty="0"/>
            </a:p>
            <a:p>
              <a:pPr marL="0" marR="0" lvl="0" indent="0" algn="l" defTabSz="914400" rtl="0" eaLnBrk="0" fontAlgn="base" latinLnBrk="0" hangingPunct="0">
                <a:lnSpc>
                  <a:spcPct val="150000"/>
                </a:lnSpc>
                <a:spcBef>
                  <a:spcPct val="0"/>
                </a:spcBef>
                <a:spcAft>
                  <a:spcPct val="0"/>
                </a:spcAft>
                <a:buClrTx/>
                <a:buSzTx/>
                <a:tabLst/>
              </a:pP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sp>
          <p:nvSpPr>
            <p:cNvPr id="12" name="Rectangle 11">
              <a:extLst>
                <a:ext uri="{FF2B5EF4-FFF2-40B4-BE49-F238E27FC236}">
                  <a16:creationId xmlns:a16="http://schemas.microsoft.com/office/drawing/2014/main" id="{23CFFC22-421E-76EA-056B-5FFE909AAA21}"/>
                </a:ext>
              </a:extLst>
            </p:cNvPr>
            <p:cNvSpPr>
              <a:spLocks noChangeArrowheads="1"/>
            </p:cNvSpPr>
            <p:nvPr/>
          </p:nvSpPr>
          <p:spPr bwMode="auto">
            <a:xfrm>
              <a:off x="2593716" y="7402643"/>
              <a:ext cx="5511413" cy="5210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indent="-571500" algn="l">
                <a:buFont typeface="Arial" panose="020B0604020202020204" pitchFamily="34" charset="0"/>
                <a:buChar char="•"/>
              </a:pPr>
              <a:r>
                <a:rPr lang="en-US" sz="4000" dirty="0">
                  <a:solidFill>
                    <a:schemeClr val="bg2">
                      <a:lumMod val="10000"/>
                    </a:schemeClr>
                  </a:solidFill>
                </a:rPr>
                <a:t>Acknowledge the perceived obstacle or concerns</a:t>
              </a:r>
            </a:p>
            <a:p>
              <a:pPr marL="571500" indent="-571500" algn="l">
                <a:buFont typeface="Arial" panose="020B0604020202020204" pitchFamily="34" charset="0"/>
                <a:buChar char="•"/>
              </a:pPr>
              <a:endParaRPr lang="en-US" sz="4000" dirty="0">
                <a:solidFill>
                  <a:schemeClr val="bg2">
                    <a:lumMod val="10000"/>
                  </a:schemeClr>
                </a:solidFill>
              </a:endParaRPr>
            </a:p>
            <a:p>
              <a:pPr marL="571500" indent="-571500" algn="l">
                <a:buFont typeface="Arial" panose="020B0604020202020204" pitchFamily="34" charset="0"/>
                <a:buChar char="•"/>
              </a:pPr>
              <a:r>
                <a:rPr lang="en-US" sz="4000" dirty="0">
                  <a:solidFill>
                    <a:schemeClr val="bg2">
                      <a:lumMod val="10000"/>
                    </a:schemeClr>
                  </a:solidFill>
                </a:rPr>
                <a:t>Thank them for their thoughtful input</a:t>
              </a:r>
            </a:p>
            <a:p>
              <a:pPr algn="l"/>
              <a:endParaRPr lang="en-US" sz="4000" dirty="0"/>
            </a:p>
            <a:p>
              <a:pPr marL="0" marR="0" lvl="0" indent="0" algn="l" defTabSz="914400" rtl="0" eaLnBrk="0" fontAlgn="base" latinLnBrk="0" hangingPunct="0">
                <a:lnSpc>
                  <a:spcPct val="150000"/>
                </a:lnSpc>
                <a:spcBef>
                  <a:spcPct val="0"/>
                </a:spcBef>
                <a:spcAft>
                  <a:spcPct val="0"/>
                </a:spcAft>
                <a:buClrTx/>
                <a:buSzTx/>
                <a:tabLst/>
              </a:pP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grpSp>
    </p:spTree>
    <p:custDataLst>
      <p:tags r:id="rId1"/>
    </p:custDataLst>
    <p:extLst>
      <p:ext uri="{BB962C8B-B14F-4D97-AF65-F5344CB8AC3E}">
        <p14:creationId xmlns:p14="http://schemas.microsoft.com/office/powerpoint/2010/main" val="3769427677"/>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6E6FD-CD17-0E71-C43F-7356091726CC}"/>
            </a:ext>
          </a:extLst>
        </p:cNvPr>
        <p:cNvGrpSpPr/>
        <p:nvPr/>
      </p:nvGrpSpPr>
      <p:grpSpPr>
        <a:xfrm>
          <a:off x="0" y="0"/>
          <a:ext cx="0" cy="0"/>
          <a:chOff x="0" y="0"/>
          <a:chExt cx="0" cy="0"/>
        </a:xfrm>
      </p:grpSpPr>
      <p:sp>
        <p:nvSpPr>
          <p:cNvPr id="4" name="PICTURE SLIDE">
            <a:extLst>
              <a:ext uri="{FF2B5EF4-FFF2-40B4-BE49-F238E27FC236}">
                <a16:creationId xmlns:a16="http://schemas.microsoft.com/office/drawing/2014/main" id="{846F8A34-95DA-E843-0894-FA3F086C35E4}"/>
              </a:ext>
            </a:extLst>
          </p:cNvPr>
          <p:cNvSpPr txBox="1">
            <a:spLocks/>
          </p:cNvSpPr>
          <p:nvPr/>
        </p:nvSpPr>
        <p:spPr>
          <a:xfrm>
            <a:off x="1206500" y="1079500"/>
            <a:ext cx="9779000" cy="1435100"/>
          </a:xfrm>
          <a:prstGeom prst="rect">
            <a:avLst/>
          </a:prstGeom>
        </p:spPr>
        <p:txBody>
          <a:bodyPr>
            <a:normAutofit/>
          </a:bodyPr>
          <a:lst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Roboto"/>
                <a:ea typeface="Roboto"/>
                <a:cs typeface="Roboto"/>
                <a:sym typeface="Roboto"/>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hangingPunct="1"/>
            <a:r>
              <a:rPr lang="en-US" dirty="0"/>
              <a:t>🎉Let’s Practice  </a:t>
            </a:r>
          </a:p>
        </p:txBody>
      </p:sp>
      <p:sp>
        <p:nvSpPr>
          <p:cNvPr id="5" name="This slide has a picture…">
            <a:extLst>
              <a:ext uri="{FF2B5EF4-FFF2-40B4-BE49-F238E27FC236}">
                <a16:creationId xmlns:a16="http://schemas.microsoft.com/office/drawing/2014/main" id="{4D69F7AD-CA09-7A95-CBF0-2B636D1B249D}"/>
              </a:ext>
            </a:extLst>
          </p:cNvPr>
          <p:cNvSpPr txBox="1">
            <a:spLocks/>
          </p:cNvSpPr>
          <p:nvPr/>
        </p:nvSpPr>
        <p:spPr>
          <a:xfrm>
            <a:off x="2593716" y="2705100"/>
            <a:ext cx="20609184" cy="2037996"/>
          </a:xfrm>
          <a:prstGeom prst="rect">
            <a:avLst/>
          </a:prstGeom>
        </p:spPr>
        <p:txBody>
          <a:bodyPr lIns="91440" tIns="45720" rIns="91440" bIns="45720" anchor="t">
            <a:normAutofit fontScale="70000" lnSpcReduction="20000"/>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0" indent="0">
              <a:lnSpc>
                <a:spcPct val="110000"/>
              </a:lnSpc>
              <a:buNone/>
              <a:defRPr sz="3400">
                <a:latin typeface="Roboto"/>
                <a:ea typeface="Roboto"/>
                <a:cs typeface="Roboto"/>
                <a:sym typeface="Roboto"/>
              </a:defRPr>
            </a:pPr>
            <a:r>
              <a:rPr lang="en-US" sz="6000" b="1" dirty="0">
                <a:ea typeface="+mn-lt"/>
                <a:cs typeface="+mn-lt"/>
              </a:rPr>
              <a:t>Scenario:</a:t>
            </a:r>
            <a:r>
              <a:rPr lang="en-US" sz="6000" dirty="0">
                <a:ea typeface="+mn-lt"/>
                <a:cs typeface="+mn-lt"/>
              </a:rPr>
              <a:t> Ask the team to share a few potential concerns about how this change might challenge some team members or leaders.</a:t>
            </a:r>
            <a:br>
              <a:rPr lang="en-US" sz="6000" dirty="0">
                <a:ea typeface="+mn-lt"/>
                <a:cs typeface="+mn-lt"/>
              </a:rPr>
            </a:br>
            <a:r>
              <a:rPr lang="en-US" sz="6000" dirty="0">
                <a:ea typeface="+mn-lt"/>
                <a:cs typeface="+mn-lt"/>
              </a:rPr>
              <a:t>Then, use the formula below to craft a more effective redirect for each concern.</a:t>
            </a:r>
            <a:endParaRPr lang="en-US" dirty="0">
              <a:ea typeface="+mn-lt"/>
              <a:cs typeface="+mn-lt"/>
            </a:endParaRPr>
          </a:p>
          <a:p>
            <a:pPr marL="609600" lvl="1" indent="0" hangingPunct="1">
              <a:buNone/>
              <a:defRPr sz="3400">
                <a:latin typeface="Roboto"/>
                <a:ea typeface="Roboto"/>
                <a:cs typeface="Roboto"/>
                <a:sym typeface="Roboto"/>
              </a:defRPr>
            </a:pPr>
            <a:endParaRPr lang="en-US" sz="6000" dirty="0"/>
          </a:p>
        </p:txBody>
      </p:sp>
      <p:sp>
        <p:nvSpPr>
          <p:cNvPr id="2" name="This slide has a picture…">
            <a:extLst>
              <a:ext uri="{FF2B5EF4-FFF2-40B4-BE49-F238E27FC236}">
                <a16:creationId xmlns:a16="http://schemas.microsoft.com/office/drawing/2014/main" id="{338404F5-56D1-7B41-4552-5CB26B4D4099}"/>
              </a:ext>
            </a:extLst>
          </p:cNvPr>
          <p:cNvSpPr txBox="1">
            <a:spLocks/>
          </p:cNvSpPr>
          <p:nvPr/>
        </p:nvSpPr>
        <p:spPr>
          <a:xfrm>
            <a:off x="-952500" y="5549900"/>
            <a:ext cx="24384000" cy="2037996"/>
          </a:xfrm>
          <a:prstGeom prst="rect">
            <a:avLst/>
          </a:prstGeom>
        </p:spPr>
        <p:txBody>
          <a:bodyPr>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0" indent="0" algn="ctr" hangingPunct="1">
              <a:buNone/>
              <a:defRPr sz="3400">
                <a:latin typeface="Roboto"/>
                <a:ea typeface="Roboto"/>
                <a:cs typeface="Roboto"/>
                <a:sym typeface="Roboto"/>
              </a:defRPr>
            </a:pPr>
            <a:r>
              <a:rPr lang="en-US" sz="8000" dirty="0">
                <a:sym typeface="Roboto"/>
              </a:rPr>
              <a:t> Acknowledge  →   Redirect   →    Anchor</a:t>
            </a:r>
            <a:endParaRPr lang="en-US" sz="8000" dirty="0"/>
          </a:p>
        </p:txBody>
      </p:sp>
      <p:sp>
        <p:nvSpPr>
          <p:cNvPr id="3" name="Rectangle 2">
            <a:extLst>
              <a:ext uri="{FF2B5EF4-FFF2-40B4-BE49-F238E27FC236}">
                <a16:creationId xmlns:a16="http://schemas.microsoft.com/office/drawing/2014/main" id="{1E681A02-6045-6C61-2A40-0D83A11A80D1}"/>
              </a:ext>
            </a:extLst>
          </p:cNvPr>
          <p:cNvSpPr/>
          <p:nvPr/>
        </p:nvSpPr>
        <p:spPr>
          <a:xfrm>
            <a:off x="2222500" y="6858000"/>
            <a:ext cx="6230370" cy="6370662"/>
          </a:xfrm>
          <a:custGeom>
            <a:avLst/>
            <a:gdLst>
              <a:gd name="connsiteX0" fmla="*/ 0 w 6230370"/>
              <a:gd name="connsiteY0" fmla="*/ 0 h 6370662"/>
              <a:gd name="connsiteX1" fmla="*/ 6230370 w 6230370"/>
              <a:gd name="connsiteY1" fmla="*/ 0 h 6370662"/>
              <a:gd name="connsiteX2" fmla="*/ 6230370 w 6230370"/>
              <a:gd name="connsiteY2" fmla="*/ 6370662 h 6370662"/>
              <a:gd name="connsiteX3" fmla="*/ 0 w 6230370"/>
              <a:gd name="connsiteY3" fmla="*/ 6370662 h 6370662"/>
              <a:gd name="connsiteX4" fmla="*/ 0 w 6230370"/>
              <a:gd name="connsiteY4" fmla="*/ 0 h 6370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370" h="6370662" fill="none" extrusionOk="0">
                <a:moveTo>
                  <a:pt x="0" y="0"/>
                </a:moveTo>
                <a:cubicBezTo>
                  <a:pt x="1685643" y="-49533"/>
                  <a:pt x="4381401" y="-14809"/>
                  <a:pt x="6230370" y="0"/>
                </a:cubicBezTo>
                <a:cubicBezTo>
                  <a:pt x="6318009" y="660185"/>
                  <a:pt x="6157691" y="5216295"/>
                  <a:pt x="6230370" y="6370662"/>
                </a:cubicBezTo>
                <a:cubicBezTo>
                  <a:pt x="4805177" y="6322431"/>
                  <a:pt x="1004035" y="6455117"/>
                  <a:pt x="0" y="6370662"/>
                </a:cubicBezTo>
                <a:cubicBezTo>
                  <a:pt x="-38581" y="5505236"/>
                  <a:pt x="63341" y="1462312"/>
                  <a:pt x="0" y="0"/>
                </a:cubicBezTo>
                <a:close/>
              </a:path>
              <a:path w="6230370" h="6370662" stroke="0" extrusionOk="0">
                <a:moveTo>
                  <a:pt x="0" y="0"/>
                </a:moveTo>
                <a:cubicBezTo>
                  <a:pt x="2975417" y="118645"/>
                  <a:pt x="4140015" y="116012"/>
                  <a:pt x="6230370" y="0"/>
                </a:cubicBezTo>
                <a:cubicBezTo>
                  <a:pt x="6097488" y="2024546"/>
                  <a:pt x="6315321" y="3427029"/>
                  <a:pt x="6230370" y="6370662"/>
                </a:cubicBezTo>
                <a:cubicBezTo>
                  <a:pt x="4809085" y="6505262"/>
                  <a:pt x="2461702" y="6213466"/>
                  <a:pt x="0" y="6370662"/>
                </a:cubicBezTo>
                <a:cubicBezTo>
                  <a:pt x="-20187" y="4724240"/>
                  <a:pt x="-152480" y="1055973"/>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BE8B63FE-CF36-1C42-5D6A-8795772AA9DF}"/>
              </a:ext>
            </a:extLst>
          </p:cNvPr>
          <p:cNvSpPr/>
          <p:nvPr/>
        </p:nvSpPr>
        <p:spPr>
          <a:xfrm>
            <a:off x="9421362" y="6858000"/>
            <a:ext cx="6230370" cy="6370662"/>
          </a:xfrm>
          <a:custGeom>
            <a:avLst/>
            <a:gdLst>
              <a:gd name="connsiteX0" fmla="*/ 0 w 6230370"/>
              <a:gd name="connsiteY0" fmla="*/ 0 h 6370662"/>
              <a:gd name="connsiteX1" fmla="*/ 6230370 w 6230370"/>
              <a:gd name="connsiteY1" fmla="*/ 0 h 6370662"/>
              <a:gd name="connsiteX2" fmla="*/ 6230370 w 6230370"/>
              <a:gd name="connsiteY2" fmla="*/ 6370662 h 6370662"/>
              <a:gd name="connsiteX3" fmla="*/ 0 w 6230370"/>
              <a:gd name="connsiteY3" fmla="*/ 6370662 h 6370662"/>
              <a:gd name="connsiteX4" fmla="*/ 0 w 6230370"/>
              <a:gd name="connsiteY4" fmla="*/ 0 h 6370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370" h="6370662" fill="none" extrusionOk="0">
                <a:moveTo>
                  <a:pt x="0" y="0"/>
                </a:moveTo>
                <a:cubicBezTo>
                  <a:pt x="1685643" y="-49533"/>
                  <a:pt x="4381401" y="-14809"/>
                  <a:pt x="6230370" y="0"/>
                </a:cubicBezTo>
                <a:cubicBezTo>
                  <a:pt x="6318009" y="660185"/>
                  <a:pt x="6157691" y="5216295"/>
                  <a:pt x="6230370" y="6370662"/>
                </a:cubicBezTo>
                <a:cubicBezTo>
                  <a:pt x="4805177" y="6322431"/>
                  <a:pt x="1004035" y="6455117"/>
                  <a:pt x="0" y="6370662"/>
                </a:cubicBezTo>
                <a:cubicBezTo>
                  <a:pt x="-38581" y="5505236"/>
                  <a:pt x="63341" y="1462312"/>
                  <a:pt x="0" y="0"/>
                </a:cubicBezTo>
                <a:close/>
              </a:path>
              <a:path w="6230370" h="6370662" stroke="0" extrusionOk="0">
                <a:moveTo>
                  <a:pt x="0" y="0"/>
                </a:moveTo>
                <a:cubicBezTo>
                  <a:pt x="2975417" y="118645"/>
                  <a:pt x="4140015" y="116012"/>
                  <a:pt x="6230370" y="0"/>
                </a:cubicBezTo>
                <a:cubicBezTo>
                  <a:pt x="6097488" y="2024546"/>
                  <a:pt x="6315321" y="3427029"/>
                  <a:pt x="6230370" y="6370662"/>
                </a:cubicBezTo>
                <a:cubicBezTo>
                  <a:pt x="4809085" y="6505262"/>
                  <a:pt x="2461702" y="6213466"/>
                  <a:pt x="0" y="6370662"/>
                </a:cubicBezTo>
                <a:cubicBezTo>
                  <a:pt x="-20187" y="4724240"/>
                  <a:pt x="-152480" y="1055973"/>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6996438F-35D8-92BE-838A-723ED01BA705}"/>
              </a:ext>
            </a:extLst>
          </p:cNvPr>
          <p:cNvSpPr/>
          <p:nvPr/>
        </p:nvSpPr>
        <p:spPr>
          <a:xfrm>
            <a:off x="16262098" y="6858000"/>
            <a:ext cx="6230370" cy="6370662"/>
          </a:xfrm>
          <a:custGeom>
            <a:avLst/>
            <a:gdLst>
              <a:gd name="connsiteX0" fmla="*/ 0 w 6230370"/>
              <a:gd name="connsiteY0" fmla="*/ 0 h 6370662"/>
              <a:gd name="connsiteX1" fmla="*/ 6230370 w 6230370"/>
              <a:gd name="connsiteY1" fmla="*/ 0 h 6370662"/>
              <a:gd name="connsiteX2" fmla="*/ 6230370 w 6230370"/>
              <a:gd name="connsiteY2" fmla="*/ 6370662 h 6370662"/>
              <a:gd name="connsiteX3" fmla="*/ 0 w 6230370"/>
              <a:gd name="connsiteY3" fmla="*/ 6370662 h 6370662"/>
              <a:gd name="connsiteX4" fmla="*/ 0 w 6230370"/>
              <a:gd name="connsiteY4" fmla="*/ 0 h 6370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370" h="6370662" fill="none" extrusionOk="0">
                <a:moveTo>
                  <a:pt x="0" y="0"/>
                </a:moveTo>
                <a:cubicBezTo>
                  <a:pt x="1685643" y="-49533"/>
                  <a:pt x="4381401" y="-14809"/>
                  <a:pt x="6230370" y="0"/>
                </a:cubicBezTo>
                <a:cubicBezTo>
                  <a:pt x="6318009" y="660185"/>
                  <a:pt x="6157691" y="5216295"/>
                  <a:pt x="6230370" y="6370662"/>
                </a:cubicBezTo>
                <a:cubicBezTo>
                  <a:pt x="4805177" y="6322431"/>
                  <a:pt x="1004035" y="6455117"/>
                  <a:pt x="0" y="6370662"/>
                </a:cubicBezTo>
                <a:cubicBezTo>
                  <a:pt x="-38581" y="5505236"/>
                  <a:pt x="63341" y="1462312"/>
                  <a:pt x="0" y="0"/>
                </a:cubicBezTo>
                <a:close/>
              </a:path>
              <a:path w="6230370" h="6370662" stroke="0" extrusionOk="0">
                <a:moveTo>
                  <a:pt x="0" y="0"/>
                </a:moveTo>
                <a:cubicBezTo>
                  <a:pt x="2975417" y="118645"/>
                  <a:pt x="4140015" y="116012"/>
                  <a:pt x="6230370" y="0"/>
                </a:cubicBezTo>
                <a:cubicBezTo>
                  <a:pt x="6097488" y="2024546"/>
                  <a:pt x="6315321" y="3427029"/>
                  <a:pt x="6230370" y="6370662"/>
                </a:cubicBezTo>
                <a:cubicBezTo>
                  <a:pt x="4809085" y="6505262"/>
                  <a:pt x="2461702" y="6213466"/>
                  <a:pt x="0" y="6370662"/>
                </a:cubicBezTo>
                <a:cubicBezTo>
                  <a:pt x="-20187" y="4724240"/>
                  <a:pt x="-152480" y="1055973"/>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13326D8F-1CC2-98B1-1055-95E9CBA6CDD2}"/>
              </a:ext>
            </a:extLst>
          </p:cNvPr>
          <p:cNvSpPr>
            <a:spLocks noChangeArrowheads="1"/>
          </p:cNvSpPr>
          <p:nvPr/>
        </p:nvSpPr>
        <p:spPr bwMode="auto">
          <a:xfrm>
            <a:off x="9811653" y="9249303"/>
            <a:ext cx="5511413" cy="213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l"/>
            <a:r>
              <a:rPr lang="en-US" sz="4000" dirty="0">
                <a:solidFill>
                  <a:schemeClr val="bg2">
                    <a:lumMod val="10000"/>
                  </a:schemeClr>
                </a:solidFill>
              </a:rPr>
              <a:t> </a:t>
            </a:r>
            <a:endParaRPr lang="en-US">
              <a:solidFill>
                <a:schemeClr val="bg2">
                  <a:lumMod val="10000"/>
                </a:schemeClr>
              </a:solidFill>
            </a:endParaRPr>
          </a:p>
          <a:p>
            <a:pPr algn="l"/>
            <a:endParaRPr lang="en-US" sz="4000" dirty="0"/>
          </a:p>
          <a:p>
            <a:pPr marL="0" marR="0" lvl="0" indent="0" algn="l" defTabSz="914400" rtl="0" eaLnBrk="0" fontAlgn="base" latinLnBrk="0" hangingPunct="0">
              <a:lnSpc>
                <a:spcPct val="150000"/>
              </a:lnSpc>
              <a:spcBef>
                <a:spcPct val="0"/>
              </a:spcBef>
              <a:spcAft>
                <a:spcPct val="0"/>
              </a:spcAft>
              <a:buClrTx/>
              <a:buSzTx/>
              <a:tabLst/>
            </a:pP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sp>
        <p:nvSpPr>
          <p:cNvPr id="12" name="Rectangle 11">
            <a:extLst>
              <a:ext uri="{FF2B5EF4-FFF2-40B4-BE49-F238E27FC236}">
                <a16:creationId xmlns:a16="http://schemas.microsoft.com/office/drawing/2014/main" id="{80EAD36C-5843-951D-F773-C1D3431E68AC}"/>
              </a:ext>
            </a:extLst>
          </p:cNvPr>
          <p:cNvSpPr>
            <a:spLocks noChangeArrowheads="1"/>
          </p:cNvSpPr>
          <p:nvPr/>
        </p:nvSpPr>
        <p:spPr bwMode="auto">
          <a:xfrm>
            <a:off x="2593716" y="8941525"/>
            <a:ext cx="5511413" cy="213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indent="-571500" algn="l">
              <a:buFont typeface="Arial" panose="020B0604020202020204" pitchFamily="34" charset="0"/>
              <a:buChar char="•"/>
            </a:pPr>
            <a:endParaRPr lang="en-US" sz="4000" dirty="0">
              <a:solidFill>
                <a:schemeClr val="bg2">
                  <a:lumMod val="10000"/>
                </a:schemeClr>
              </a:solidFill>
            </a:endParaRPr>
          </a:p>
          <a:p>
            <a:pPr algn="l"/>
            <a:endParaRPr lang="en-US" sz="4000" dirty="0"/>
          </a:p>
          <a:p>
            <a:pPr marL="0" marR="0" lvl="0" indent="0" algn="l" defTabSz="914400" rtl="0" eaLnBrk="0" fontAlgn="base" latinLnBrk="0" hangingPunct="0">
              <a:lnSpc>
                <a:spcPct val="150000"/>
              </a:lnSpc>
              <a:spcBef>
                <a:spcPct val="0"/>
              </a:spcBef>
              <a:spcAft>
                <a:spcPct val="0"/>
              </a:spcAft>
              <a:buClrTx/>
              <a:buSzTx/>
              <a:tabLst/>
            </a:pP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spTree>
    <p:custDataLst>
      <p:tags r:id="rId1"/>
    </p:custDataLst>
    <p:extLst>
      <p:ext uri="{BB962C8B-B14F-4D97-AF65-F5344CB8AC3E}">
        <p14:creationId xmlns:p14="http://schemas.microsoft.com/office/powerpoint/2010/main" val="1412281745"/>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CTURE SLIDE">
            <a:extLst>
              <a:ext uri="{FF2B5EF4-FFF2-40B4-BE49-F238E27FC236}">
                <a16:creationId xmlns:a16="http://schemas.microsoft.com/office/drawing/2014/main" id="{FA82E307-51E0-26FD-12E9-4975781AB055}"/>
              </a:ext>
            </a:extLst>
          </p:cNvPr>
          <p:cNvSpPr txBox="1">
            <a:spLocks/>
          </p:cNvSpPr>
          <p:nvPr/>
        </p:nvSpPr>
        <p:spPr>
          <a:xfrm>
            <a:off x="1206500" y="1079500"/>
            <a:ext cx="9779000" cy="1435100"/>
          </a:xfrm>
          <a:prstGeom prst="rect">
            <a:avLst/>
          </a:prstGeom>
        </p:spPr>
        <p:txBody>
          <a:bodyPr>
            <a:normAutofit/>
          </a:bodyPr>
          <a:lst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Roboto"/>
                <a:ea typeface="Roboto"/>
                <a:cs typeface="Roboto"/>
                <a:sym typeface="Roboto"/>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hangingPunct="1"/>
            <a:r>
              <a:rPr lang="en-US" dirty="0"/>
              <a:t>🎉SM Discussion </a:t>
            </a:r>
          </a:p>
        </p:txBody>
      </p:sp>
      <p:sp>
        <p:nvSpPr>
          <p:cNvPr id="5" name="This slide has a picture…">
            <a:extLst>
              <a:ext uri="{FF2B5EF4-FFF2-40B4-BE49-F238E27FC236}">
                <a16:creationId xmlns:a16="http://schemas.microsoft.com/office/drawing/2014/main" id="{F150CA59-40E8-AA36-DF69-74E93BC79495}"/>
              </a:ext>
            </a:extLst>
          </p:cNvPr>
          <p:cNvSpPr txBox="1">
            <a:spLocks/>
          </p:cNvSpPr>
          <p:nvPr/>
        </p:nvSpPr>
        <p:spPr>
          <a:xfrm>
            <a:off x="2920999" y="2953104"/>
            <a:ext cx="16783567" cy="9467496"/>
          </a:xfrm>
          <a:prstGeom prst="rect">
            <a:avLst/>
          </a:prstGeom>
        </p:spPr>
        <p:txBody>
          <a:bodyPr>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hangingPunct="1">
              <a:defRPr sz="3400">
                <a:latin typeface="Roboto"/>
                <a:ea typeface="Roboto"/>
                <a:cs typeface="Roboto"/>
                <a:sym typeface="Roboto"/>
              </a:defRPr>
            </a:pPr>
            <a:r>
              <a:rPr lang="en-US" sz="6000" dirty="0"/>
              <a:t>What do you love 😍</a:t>
            </a:r>
          </a:p>
          <a:p>
            <a:pPr hangingPunct="1">
              <a:defRPr sz="3400">
                <a:latin typeface="Roboto"/>
                <a:ea typeface="Roboto"/>
                <a:cs typeface="Roboto"/>
                <a:sym typeface="Roboto"/>
              </a:defRPr>
            </a:pPr>
            <a:r>
              <a:rPr lang="en-US" sz="6000" dirty="0"/>
              <a:t>How will this help? </a:t>
            </a:r>
          </a:p>
          <a:p>
            <a:pPr hangingPunct="1">
              <a:defRPr sz="3400">
                <a:latin typeface="Roboto"/>
                <a:ea typeface="Roboto"/>
                <a:cs typeface="Roboto"/>
                <a:sym typeface="Roboto"/>
              </a:defRPr>
            </a:pPr>
            <a:r>
              <a:rPr lang="en-US" sz="6000" dirty="0"/>
              <a:t>Any clarity needed?</a:t>
            </a:r>
          </a:p>
        </p:txBody>
      </p:sp>
      <p:pic>
        <p:nvPicPr>
          <p:cNvPr id="2" name="Picture 1" descr="A red and white circles with letters on it&#10;&#10;Description automatically generated">
            <a:extLst>
              <a:ext uri="{FF2B5EF4-FFF2-40B4-BE49-F238E27FC236}">
                <a16:creationId xmlns:a16="http://schemas.microsoft.com/office/drawing/2014/main" id="{F9ABF315-FD79-F194-C403-652F84480E7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626414" y="3832720"/>
            <a:ext cx="9828071" cy="5839406"/>
          </a:xfrm>
          <a:prstGeom prst="rect">
            <a:avLst/>
          </a:prstGeom>
        </p:spPr>
      </p:pic>
    </p:spTree>
    <p:custDataLst>
      <p:tags r:id="rId1"/>
    </p:custDataLst>
    <p:extLst>
      <p:ext uri="{BB962C8B-B14F-4D97-AF65-F5344CB8AC3E}">
        <p14:creationId xmlns:p14="http://schemas.microsoft.com/office/powerpoint/2010/main" val="736861734"/>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424242"/>
        </a:solidFill>
        <a:effectLst/>
      </p:bgPr>
    </p:bg>
    <p:spTree>
      <p:nvGrpSpPr>
        <p:cNvPr id="1" name=""/>
        <p:cNvGrpSpPr/>
        <p:nvPr/>
      </p:nvGrpSpPr>
      <p:grpSpPr>
        <a:xfrm>
          <a:off x="0" y="0"/>
          <a:ext cx="0" cy="0"/>
          <a:chOff x="0" y="0"/>
          <a:chExt cx="0" cy="0"/>
        </a:xfrm>
      </p:grpSpPr>
      <p:sp>
        <p:nvSpPr>
          <p:cNvPr id="248" name="THANK YOU!"/>
          <p:cNvSpPr txBox="1">
            <a:spLocks noGrp="1"/>
          </p:cNvSpPr>
          <p:nvPr>
            <p:ph type="ctrTitle"/>
          </p:nvPr>
        </p:nvSpPr>
        <p:spPr>
          <a:xfrm>
            <a:off x="1206498" y="8365822"/>
            <a:ext cx="21971004" cy="2743201"/>
          </a:xfrm>
          <a:prstGeom prst="rect">
            <a:avLst/>
          </a:prstGeom>
        </p:spPr>
        <p:txBody>
          <a:bodyPr anchor="ctr"/>
          <a:lstStyle>
            <a:lvl1pPr algn="ctr">
              <a:defRPr>
                <a:solidFill>
                  <a:srgbClr val="FFFFFF"/>
                </a:solidFill>
                <a:latin typeface="Roboto"/>
                <a:ea typeface="Roboto"/>
                <a:cs typeface="Roboto"/>
                <a:sym typeface="Roboto"/>
              </a:defRPr>
            </a:lvl1pPr>
          </a:lstStyle>
          <a:p>
            <a:r>
              <a:t>THANK YOU!</a:t>
            </a:r>
          </a:p>
        </p:txBody>
      </p:sp>
      <p:pic>
        <p:nvPicPr>
          <p:cNvPr id="249" name="Picture 3" descr="Picture 3"/>
          <p:cNvPicPr>
            <a:picLocks noChangeAspect="1"/>
          </p:cNvPicPr>
          <p:nvPr/>
        </p:nvPicPr>
        <p:blipFill>
          <a:blip r:embed="rId3"/>
          <a:stretch>
            <a:fillRect/>
          </a:stretch>
        </p:blipFill>
        <p:spPr>
          <a:xfrm>
            <a:off x="5417965" y="641142"/>
            <a:ext cx="13548070" cy="6174029"/>
          </a:xfrm>
          <a:prstGeom prst="rect">
            <a:avLst/>
          </a:prstGeom>
          <a:ln w="12700">
            <a:miter lim="400000"/>
          </a:ln>
        </p:spPr>
      </p:pic>
    </p:spTree>
    <p:custDataLst>
      <p:tags r:id="rId1"/>
    </p:custData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016D7D-B9A8-8EFE-D25F-D67B2670BADF}"/>
            </a:ext>
          </a:extLst>
        </p:cNvPr>
        <p:cNvGrpSpPr/>
        <p:nvPr/>
      </p:nvGrpSpPr>
      <p:grpSpPr>
        <a:xfrm>
          <a:off x="0" y="0"/>
          <a:ext cx="0" cy="0"/>
          <a:chOff x="0" y="0"/>
          <a:chExt cx="0" cy="0"/>
        </a:xfrm>
      </p:grpSpPr>
      <p:sp>
        <p:nvSpPr>
          <p:cNvPr id="4" name="PICTURE SLIDE">
            <a:extLst>
              <a:ext uri="{FF2B5EF4-FFF2-40B4-BE49-F238E27FC236}">
                <a16:creationId xmlns:a16="http://schemas.microsoft.com/office/drawing/2014/main" id="{B448D9BF-ECAD-9C27-0D70-1B89B7614E81}"/>
              </a:ext>
            </a:extLst>
          </p:cNvPr>
          <p:cNvSpPr txBox="1">
            <a:spLocks/>
          </p:cNvSpPr>
          <p:nvPr/>
        </p:nvSpPr>
        <p:spPr>
          <a:xfrm>
            <a:off x="1206500" y="1079500"/>
            <a:ext cx="9779000" cy="1435100"/>
          </a:xfrm>
          <a:prstGeom prst="rect">
            <a:avLst/>
          </a:prstGeom>
        </p:spPr>
        <p:txBody>
          <a:bodyPr>
            <a:normAutofit/>
          </a:bodyPr>
          <a:lst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Roboto"/>
                <a:ea typeface="Roboto"/>
                <a:cs typeface="Roboto"/>
                <a:sym typeface="Roboto"/>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a:lstStyle>
          <a:p>
            <a:pPr hangingPunct="1"/>
            <a:r>
              <a:rPr lang="en-US" dirty="0"/>
              <a:t>🎉Let’s Practice  </a:t>
            </a:r>
          </a:p>
        </p:txBody>
      </p:sp>
      <p:sp>
        <p:nvSpPr>
          <p:cNvPr id="5" name="This slide has a picture…">
            <a:extLst>
              <a:ext uri="{FF2B5EF4-FFF2-40B4-BE49-F238E27FC236}">
                <a16:creationId xmlns:a16="http://schemas.microsoft.com/office/drawing/2014/main" id="{9E39AD7F-3C36-3A06-BD34-5061741B90BE}"/>
              </a:ext>
            </a:extLst>
          </p:cNvPr>
          <p:cNvSpPr txBox="1">
            <a:spLocks/>
          </p:cNvSpPr>
          <p:nvPr/>
        </p:nvSpPr>
        <p:spPr>
          <a:xfrm>
            <a:off x="2593716" y="2705100"/>
            <a:ext cx="20609184" cy="2037996"/>
          </a:xfrm>
          <a:prstGeom prst="rect">
            <a:avLst/>
          </a:prstGeom>
        </p:spPr>
        <p:txBody>
          <a:bodyPr>
            <a:normAutofit fontScale="92500" lnSpcReduction="10000"/>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0" indent="0" hangingPunct="1">
              <a:lnSpc>
                <a:spcPct val="110000"/>
              </a:lnSpc>
              <a:buNone/>
              <a:defRPr sz="3400">
                <a:latin typeface="Roboto"/>
                <a:ea typeface="Roboto"/>
                <a:cs typeface="Roboto"/>
                <a:sym typeface="Roboto"/>
              </a:defRPr>
            </a:pPr>
            <a:r>
              <a:rPr lang="en-US" sz="6000" dirty="0"/>
              <a:t>Scenario: </a:t>
            </a:r>
            <a:r>
              <a:rPr lang="en-US" sz="3700" dirty="0">
                <a:sym typeface="Roboto"/>
              </a:rPr>
              <a:t>Two tenured Store Managers are vocal about the shift in not being able to wear Rally House T-shirts they received while supporting another market. They and their team members love promoting Rally House as a nationwide brand.</a:t>
            </a:r>
            <a:endParaRPr lang="en-US" sz="3700" dirty="0"/>
          </a:p>
          <a:p>
            <a:pPr marL="609600" lvl="1" indent="0" hangingPunct="1">
              <a:buNone/>
              <a:defRPr sz="3400">
                <a:latin typeface="Roboto"/>
                <a:ea typeface="Roboto"/>
                <a:cs typeface="Roboto"/>
                <a:sym typeface="Roboto"/>
              </a:defRPr>
            </a:pPr>
            <a:endParaRPr lang="en-US" sz="6000" dirty="0"/>
          </a:p>
        </p:txBody>
      </p:sp>
      <p:sp>
        <p:nvSpPr>
          <p:cNvPr id="2" name="This slide has a picture…">
            <a:extLst>
              <a:ext uri="{FF2B5EF4-FFF2-40B4-BE49-F238E27FC236}">
                <a16:creationId xmlns:a16="http://schemas.microsoft.com/office/drawing/2014/main" id="{57A7D3EA-31A9-4152-96AF-D7841740BC1D}"/>
              </a:ext>
            </a:extLst>
          </p:cNvPr>
          <p:cNvSpPr txBox="1">
            <a:spLocks/>
          </p:cNvSpPr>
          <p:nvPr/>
        </p:nvSpPr>
        <p:spPr>
          <a:xfrm>
            <a:off x="-952500" y="5549900"/>
            <a:ext cx="24384000" cy="2037996"/>
          </a:xfrm>
          <a:prstGeom prst="rect">
            <a:avLst/>
          </a:prstGeom>
        </p:spPr>
        <p:txBody>
          <a:bodyPr>
            <a:normAutofit/>
          </a:bodyPr>
          <a:lst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marL="0" indent="0" algn="ctr" hangingPunct="1">
              <a:buNone/>
              <a:defRPr sz="3400">
                <a:latin typeface="Roboto"/>
                <a:ea typeface="Roboto"/>
                <a:cs typeface="Roboto"/>
                <a:sym typeface="Roboto"/>
              </a:defRPr>
            </a:pPr>
            <a:r>
              <a:rPr lang="en-US" sz="8000" dirty="0">
                <a:sym typeface="Roboto"/>
              </a:rPr>
              <a:t> Acknowledge  →   Redirect   →    Anchor</a:t>
            </a:r>
            <a:endParaRPr lang="en-US" sz="8000" dirty="0"/>
          </a:p>
        </p:txBody>
      </p:sp>
      <p:sp>
        <p:nvSpPr>
          <p:cNvPr id="3" name="Rectangle 2">
            <a:extLst>
              <a:ext uri="{FF2B5EF4-FFF2-40B4-BE49-F238E27FC236}">
                <a16:creationId xmlns:a16="http://schemas.microsoft.com/office/drawing/2014/main" id="{588530E8-62DC-7E74-183A-E756BE443CFF}"/>
              </a:ext>
            </a:extLst>
          </p:cNvPr>
          <p:cNvSpPr/>
          <p:nvPr/>
        </p:nvSpPr>
        <p:spPr>
          <a:xfrm>
            <a:off x="2222500" y="6858000"/>
            <a:ext cx="6230370" cy="6370662"/>
          </a:xfrm>
          <a:custGeom>
            <a:avLst/>
            <a:gdLst>
              <a:gd name="connsiteX0" fmla="*/ 0 w 6230370"/>
              <a:gd name="connsiteY0" fmla="*/ 0 h 6370662"/>
              <a:gd name="connsiteX1" fmla="*/ 6230370 w 6230370"/>
              <a:gd name="connsiteY1" fmla="*/ 0 h 6370662"/>
              <a:gd name="connsiteX2" fmla="*/ 6230370 w 6230370"/>
              <a:gd name="connsiteY2" fmla="*/ 6370662 h 6370662"/>
              <a:gd name="connsiteX3" fmla="*/ 0 w 6230370"/>
              <a:gd name="connsiteY3" fmla="*/ 6370662 h 6370662"/>
              <a:gd name="connsiteX4" fmla="*/ 0 w 6230370"/>
              <a:gd name="connsiteY4" fmla="*/ 0 h 6370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370" h="6370662" fill="none" extrusionOk="0">
                <a:moveTo>
                  <a:pt x="0" y="0"/>
                </a:moveTo>
                <a:cubicBezTo>
                  <a:pt x="1685643" y="-49533"/>
                  <a:pt x="4381401" y="-14809"/>
                  <a:pt x="6230370" y="0"/>
                </a:cubicBezTo>
                <a:cubicBezTo>
                  <a:pt x="6318009" y="660185"/>
                  <a:pt x="6157691" y="5216295"/>
                  <a:pt x="6230370" y="6370662"/>
                </a:cubicBezTo>
                <a:cubicBezTo>
                  <a:pt x="4805177" y="6322431"/>
                  <a:pt x="1004035" y="6455117"/>
                  <a:pt x="0" y="6370662"/>
                </a:cubicBezTo>
                <a:cubicBezTo>
                  <a:pt x="-38581" y="5505236"/>
                  <a:pt x="63341" y="1462312"/>
                  <a:pt x="0" y="0"/>
                </a:cubicBezTo>
                <a:close/>
              </a:path>
              <a:path w="6230370" h="6370662" stroke="0" extrusionOk="0">
                <a:moveTo>
                  <a:pt x="0" y="0"/>
                </a:moveTo>
                <a:cubicBezTo>
                  <a:pt x="2975417" y="118645"/>
                  <a:pt x="4140015" y="116012"/>
                  <a:pt x="6230370" y="0"/>
                </a:cubicBezTo>
                <a:cubicBezTo>
                  <a:pt x="6097488" y="2024546"/>
                  <a:pt x="6315321" y="3427029"/>
                  <a:pt x="6230370" y="6370662"/>
                </a:cubicBezTo>
                <a:cubicBezTo>
                  <a:pt x="4809085" y="6505262"/>
                  <a:pt x="2461702" y="6213466"/>
                  <a:pt x="0" y="6370662"/>
                </a:cubicBezTo>
                <a:cubicBezTo>
                  <a:pt x="-20187" y="4724240"/>
                  <a:pt x="-152480" y="1055973"/>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394FD33-DC1A-C402-1D55-56AF1EE94FC2}"/>
              </a:ext>
            </a:extLst>
          </p:cNvPr>
          <p:cNvSpPr/>
          <p:nvPr/>
        </p:nvSpPr>
        <p:spPr>
          <a:xfrm>
            <a:off x="9421362" y="6858000"/>
            <a:ext cx="6230370" cy="6370662"/>
          </a:xfrm>
          <a:custGeom>
            <a:avLst/>
            <a:gdLst>
              <a:gd name="connsiteX0" fmla="*/ 0 w 6230370"/>
              <a:gd name="connsiteY0" fmla="*/ 0 h 6370662"/>
              <a:gd name="connsiteX1" fmla="*/ 6230370 w 6230370"/>
              <a:gd name="connsiteY1" fmla="*/ 0 h 6370662"/>
              <a:gd name="connsiteX2" fmla="*/ 6230370 w 6230370"/>
              <a:gd name="connsiteY2" fmla="*/ 6370662 h 6370662"/>
              <a:gd name="connsiteX3" fmla="*/ 0 w 6230370"/>
              <a:gd name="connsiteY3" fmla="*/ 6370662 h 6370662"/>
              <a:gd name="connsiteX4" fmla="*/ 0 w 6230370"/>
              <a:gd name="connsiteY4" fmla="*/ 0 h 6370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370" h="6370662" fill="none" extrusionOk="0">
                <a:moveTo>
                  <a:pt x="0" y="0"/>
                </a:moveTo>
                <a:cubicBezTo>
                  <a:pt x="1685643" y="-49533"/>
                  <a:pt x="4381401" y="-14809"/>
                  <a:pt x="6230370" y="0"/>
                </a:cubicBezTo>
                <a:cubicBezTo>
                  <a:pt x="6318009" y="660185"/>
                  <a:pt x="6157691" y="5216295"/>
                  <a:pt x="6230370" y="6370662"/>
                </a:cubicBezTo>
                <a:cubicBezTo>
                  <a:pt x="4805177" y="6322431"/>
                  <a:pt x="1004035" y="6455117"/>
                  <a:pt x="0" y="6370662"/>
                </a:cubicBezTo>
                <a:cubicBezTo>
                  <a:pt x="-38581" y="5505236"/>
                  <a:pt x="63341" y="1462312"/>
                  <a:pt x="0" y="0"/>
                </a:cubicBezTo>
                <a:close/>
              </a:path>
              <a:path w="6230370" h="6370662" stroke="0" extrusionOk="0">
                <a:moveTo>
                  <a:pt x="0" y="0"/>
                </a:moveTo>
                <a:cubicBezTo>
                  <a:pt x="2975417" y="118645"/>
                  <a:pt x="4140015" y="116012"/>
                  <a:pt x="6230370" y="0"/>
                </a:cubicBezTo>
                <a:cubicBezTo>
                  <a:pt x="6097488" y="2024546"/>
                  <a:pt x="6315321" y="3427029"/>
                  <a:pt x="6230370" y="6370662"/>
                </a:cubicBezTo>
                <a:cubicBezTo>
                  <a:pt x="4809085" y="6505262"/>
                  <a:pt x="2461702" y="6213466"/>
                  <a:pt x="0" y="6370662"/>
                </a:cubicBezTo>
                <a:cubicBezTo>
                  <a:pt x="-20187" y="4724240"/>
                  <a:pt x="-152480" y="1055973"/>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73CCC0CE-B30B-4804-75A0-31D4862992BE}"/>
              </a:ext>
            </a:extLst>
          </p:cNvPr>
          <p:cNvSpPr/>
          <p:nvPr/>
        </p:nvSpPr>
        <p:spPr>
          <a:xfrm>
            <a:off x="16262098" y="6858000"/>
            <a:ext cx="6230370" cy="6370662"/>
          </a:xfrm>
          <a:custGeom>
            <a:avLst/>
            <a:gdLst>
              <a:gd name="connsiteX0" fmla="*/ 0 w 6230370"/>
              <a:gd name="connsiteY0" fmla="*/ 0 h 6370662"/>
              <a:gd name="connsiteX1" fmla="*/ 6230370 w 6230370"/>
              <a:gd name="connsiteY1" fmla="*/ 0 h 6370662"/>
              <a:gd name="connsiteX2" fmla="*/ 6230370 w 6230370"/>
              <a:gd name="connsiteY2" fmla="*/ 6370662 h 6370662"/>
              <a:gd name="connsiteX3" fmla="*/ 0 w 6230370"/>
              <a:gd name="connsiteY3" fmla="*/ 6370662 h 6370662"/>
              <a:gd name="connsiteX4" fmla="*/ 0 w 6230370"/>
              <a:gd name="connsiteY4" fmla="*/ 0 h 6370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0370" h="6370662" fill="none" extrusionOk="0">
                <a:moveTo>
                  <a:pt x="0" y="0"/>
                </a:moveTo>
                <a:cubicBezTo>
                  <a:pt x="1685643" y="-49533"/>
                  <a:pt x="4381401" y="-14809"/>
                  <a:pt x="6230370" y="0"/>
                </a:cubicBezTo>
                <a:cubicBezTo>
                  <a:pt x="6318009" y="660185"/>
                  <a:pt x="6157691" y="5216295"/>
                  <a:pt x="6230370" y="6370662"/>
                </a:cubicBezTo>
                <a:cubicBezTo>
                  <a:pt x="4805177" y="6322431"/>
                  <a:pt x="1004035" y="6455117"/>
                  <a:pt x="0" y="6370662"/>
                </a:cubicBezTo>
                <a:cubicBezTo>
                  <a:pt x="-38581" y="5505236"/>
                  <a:pt x="63341" y="1462312"/>
                  <a:pt x="0" y="0"/>
                </a:cubicBezTo>
                <a:close/>
              </a:path>
              <a:path w="6230370" h="6370662" stroke="0" extrusionOk="0">
                <a:moveTo>
                  <a:pt x="0" y="0"/>
                </a:moveTo>
                <a:cubicBezTo>
                  <a:pt x="2975417" y="118645"/>
                  <a:pt x="4140015" y="116012"/>
                  <a:pt x="6230370" y="0"/>
                </a:cubicBezTo>
                <a:cubicBezTo>
                  <a:pt x="6097488" y="2024546"/>
                  <a:pt x="6315321" y="3427029"/>
                  <a:pt x="6230370" y="6370662"/>
                </a:cubicBezTo>
                <a:cubicBezTo>
                  <a:pt x="4809085" y="6505262"/>
                  <a:pt x="2461702" y="6213466"/>
                  <a:pt x="0" y="6370662"/>
                </a:cubicBezTo>
                <a:cubicBezTo>
                  <a:pt x="-20187" y="4724240"/>
                  <a:pt x="-152480" y="1055973"/>
                  <a:pt x="0" y="0"/>
                </a:cubicBezTo>
                <a:close/>
              </a:path>
            </a:pathLst>
          </a:custGeom>
          <a:solidFill>
            <a:schemeClr val="bg2">
              <a:lumMod val="90000"/>
              <a:alpha val="20000"/>
            </a:schemeClr>
          </a:solidFill>
          <a:ln>
            <a:solidFill>
              <a:schemeClr val="accent1">
                <a:shade val="15000"/>
                <a:alpha val="30000"/>
              </a:schemeClr>
            </a:solidFill>
            <a:extLst>
              <a:ext uri="{C807C97D-BFC1-408E-A445-0C87EB9F89A2}">
                <ask:lineSketchStyleProps xmlns:ask="http://schemas.microsoft.com/office/drawing/2018/sketchyshapes" sd="1219033472">
                  <a:prstGeom prst="rect">
                    <a:avLst/>
                  </a:prstGeom>
                  <ask:type>
                    <ask:lineSketchCurve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CC2A6BCB-C1EA-B6F1-3ABE-8B833F06B914}"/>
              </a:ext>
            </a:extLst>
          </p:cNvPr>
          <p:cNvSpPr>
            <a:spLocks noChangeArrowheads="1"/>
          </p:cNvSpPr>
          <p:nvPr/>
        </p:nvSpPr>
        <p:spPr bwMode="auto">
          <a:xfrm>
            <a:off x="16456092" y="7094867"/>
            <a:ext cx="5842381" cy="64415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indent="-571500" algn="l">
              <a:buFont typeface="Arial" panose="020B0604020202020204" pitchFamily="34" charset="0"/>
              <a:buChar char="•"/>
            </a:pPr>
            <a:r>
              <a:rPr lang="en-US" sz="4000" dirty="0">
                <a:solidFill>
                  <a:schemeClr val="bg2">
                    <a:lumMod val="10000"/>
                  </a:schemeClr>
                </a:solidFill>
              </a:rPr>
              <a:t>Re-establish shared goals</a:t>
            </a:r>
          </a:p>
          <a:p>
            <a:pPr marL="571500" indent="-571500" algn="l">
              <a:buFont typeface="Arial" panose="020B0604020202020204" pitchFamily="34" charset="0"/>
              <a:buChar char="•"/>
            </a:pPr>
            <a:endParaRPr lang="en-US" sz="4000" dirty="0">
              <a:solidFill>
                <a:schemeClr val="bg2">
                  <a:lumMod val="10000"/>
                </a:schemeClr>
              </a:solidFill>
            </a:endParaRPr>
          </a:p>
          <a:p>
            <a:pPr marL="571500" indent="-571500" algn="l">
              <a:buFont typeface="Arial" panose="020B0604020202020204" pitchFamily="34" charset="0"/>
              <a:buChar char="•"/>
            </a:pPr>
            <a:r>
              <a:rPr lang="en-US" sz="4000" dirty="0">
                <a:solidFill>
                  <a:schemeClr val="bg2">
                    <a:lumMod val="10000"/>
                  </a:schemeClr>
                </a:solidFill>
              </a:rPr>
              <a:t>Clarify their understanding of the impact of the change</a:t>
            </a:r>
          </a:p>
          <a:p>
            <a:pPr algn="l"/>
            <a:endParaRPr lang="en-US" sz="4000" dirty="0">
              <a:solidFill>
                <a:schemeClr val="bg2">
                  <a:lumMod val="10000"/>
                </a:schemeClr>
              </a:solidFill>
            </a:endParaRPr>
          </a:p>
          <a:p>
            <a:pPr algn="l"/>
            <a:endParaRPr lang="en-US" sz="4000" dirty="0"/>
          </a:p>
          <a:p>
            <a:pPr algn="l"/>
            <a:endParaRPr lang="en-US" sz="4000" dirty="0"/>
          </a:p>
          <a:p>
            <a:pPr marL="0" marR="0" lvl="0" indent="0" algn="l" defTabSz="914400" rtl="0" eaLnBrk="0" fontAlgn="base" latinLnBrk="0" hangingPunct="0">
              <a:lnSpc>
                <a:spcPct val="150000"/>
              </a:lnSpc>
              <a:spcBef>
                <a:spcPct val="0"/>
              </a:spcBef>
              <a:spcAft>
                <a:spcPct val="0"/>
              </a:spcAft>
              <a:buClrTx/>
              <a:buSzTx/>
              <a:tabLst/>
            </a:pP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sp>
        <p:nvSpPr>
          <p:cNvPr id="11" name="Rectangle 10">
            <a:extLst>
              <a:ext uri="{FF2B5EF4-FFF2-40B4-BE49-F238E27FC236}">
                <a16:creationId xmlns:a16="http://schemas.microsoft.com/office/drawing/2014/main" id="{43EC172C-D975-5CEF-8CCB-8BD2F4FE5647}"/>
              </a:ext>
            </a:extLst>
          </p:cNvPr>
          <p:cNvSpPr>
            <a:spLocks noChangeArrowheads="1"/>
          </p:cNvSpPr>
          <p:nvPr/>
        </p:nvSpPr>
        <p:spPr bwMode="auto">
          <a:xfrm>
            <a:off x="9811653" y="7094867"/>
            <a:ext cx="5511413" cy="64415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indent="-571500" algn="l">
              <a:buFont typeface="Arial" panose="020B0604020202020204" pitchFamily="34" charset="0"/>
              <a:buChar char="•"/>
            </a:pPr>
            <a:r>
              <a:rPr lang="en-US" sz="4000" dirty="0">
                <a:solidFill>
                  <a:schemeClr val="bg2">
                    <a:lumMod val="10000"/>
                  </a:schemeClr>
                </a:solidFill>
              </a:rPr>
              <a:t>Shift focus and coach to what is possible </a:t>
            </a:r>
          </a:p>
          <a:p>
            <a:pPr marL="571500" indent="-571500" algn="l">
              <a:buFont typeface="Arial" panose="020B0604020202020204" pitchFamily="34" charset="0"/>
              <a:buChar char="•"/>
            </a:pPr>
            <a:endParaRPr lang="en-US" sz="4000" dirty="0">
              <a:solidFill>
                <a:schemeClr val="bg2">
                  <a:lumMod val="10000"/>
                </a:schemeClr>
              </a:solidFill>
            </a:endParaRPr>
          </a:p>
          <a:p>
            <a:pPr marL="571500" indent="-571500" algn="l">
              <a:buFont typeface="Arial" panose="020B0604020202020204" pitchFamily="34" charset="0"/>
              <a:buChar char="•"/>
            </a:pPr>
            <a:r>
              <a:rPr lang="en-US" sz="4000" dirty="0">
                <a:solidFill>
                  <a:schemeClr val="bg2">
                    <a:lumMod val="10000"/>
                  </a:schemeClr>
                </a:solidFill>
              </a:rPr>
              <a:t>Ask is they can provide a solution or reposition the concern  </a:t>
            </a:r>
          </a:p>
          <a:p>
            <a:pPr algn="l"/>
            <a:endParaRPr lang="en-US" sz="4000" dirty="0"/>
          </a:p>
          <a:p>
            <a:pPr marL="0" marR="0" lvl="0" indent="0" algn="l" defTabSz="914400" rtl="0" eaLnBrk="0" fontAlgn="base" latinLnBrk="0" hangingPunct="0">
              <a:lnSpc>
                <a:spcPct val="150000"/>
              </a:lnSpc>
              <a:spcBef>
                <a:spcPct val="0"/>
              </a:spcBef>
              <a:spcAft>
                <a:spcPct val="0"/>
              </a:spcAft>
              <a:buClrTx/>
              <a:buSzTx/>
              <a:tabLst/>
            </a:pP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sp>
        <p:nvSpPr>
          <p:cNvPr id="12" name="Rectangle 11">
            <a:extLst>
              <a:ext uri="{FF2B5EF4-FFF2-40B4-BE49-F238E27FC236}">
                <a16:creationId xmlns:a16="http://schemas.microsoft.com/office/drawing/2014/main" id="{6C3201AE-D08B-2D18-A46A-87DC2B7D29DC}"/>
              </a:ext>
            </a:extLst>
          </p:cNvPr>
          <p:cNvSpPr>
            <a:spLocks noChangeArrowheads="1"/>
          </p:cNvSpPr>
          <p:nvPr/>
        </p:nvSpPr>
        <p:spPr bwMode="auto">
          <a:xfrm>
            <a:off x="2593716" y="7402643"/>
            <a:ext cx="5511413" cy="5210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71500" indent="-571500" algn="l">
              <a:buFont typeface="Arial" panose="020B0604020202020204" pitchFamily="34" charset="0"/>
              <a:buChar char="•"/>
            </a:pPr>
            <a:r>
              <a:rPr lang="en-US" sz="4000" dirty="0">
                <a:solidFill>
                  <a:schemeClr val="bg2">
                    <a:lumMod val="10000"/>
                  </a:schemeClr>
                </a:solidFill>
              </a:rPr>
              <a:t>Acknowledge the perceived obstacle or concerns</a:t>
            </a:r>
          </a:p>
          <a:p>
            <a:pPr marL="571500" indent="-571500" algn="l">
              <a:buFont typeface="Arial" panose="020B0604020202020204" pitchFamily="34" charset="0"/>
              <a:buChar char="•"/>
            </a:pPr>
            <a:endParaRPr lang="en-US" sz="4000" dirty="0">
              <a:solidFill>
                <a:schemeClr val="bg2">
                  <a:lumMod val="10000"/>
                </a:schemeClr>
              </a:solidFill>
            </a:endParaRPr>
          </a:p>
          <a:p>
            <a:pPr marL="571500" indent="-571500" algn="l">
              <a:buFont typeface="Arial" panose="020B0604020202020204" pitchFamily="34" charset="0"/>
              <a:buChar char="•"/>
            </a:pPr>
            <a:r>
              <a:rPr lang="en-US" sz="4000" dirty="0">
                <a:solidFill>
                  <a:schemeClr val="bg2">
                    <a:lumMod val="10000"/>
                  </a:schemeClr>
                </a:solidFill>
              </a:rPr>
              <a:t>Thank them for their thoughtful input</a:t>
            </a:r>
          </a:p>
          <a:p>
            <a:pPr algn="l"/>
            <a:endParaRPr lang="en-US" sz="4000" dirty="0"/>
          </a:p>
          <a:p>
            <a:pPr marL="0" marR="0" lvl="0" indent="0" algn="l" defTabSz="914400" rtl="0" eaLnBrk="0" fontAlgn="base" latinLnBrk="0" hangingPunct="0">
              <a:lnSpc>
                <a:spcPct val="150000"/>
              </a:lnSpc>
              <a:spcBef>
                <a:spcPct val="0"/>
              </a:spcBef>
              <a:spcAft>
                <a:spcPct val="0"/>
              </a:spcAft>
              <a:buClrTx/>
              <a:buSzTx/>
              <a:tabLst/>
            </a:pPr>
            <a:endParaRPr kumimoji="0" lang="en-US" altLang="en-US" sz="4000" b="0" i="0" u="none" strike="noStrike" cap="none" normalizeH="0" baseline="0" dirty="0">
              <a:ln>
                <a:noFill/>
              </a:ln>
              <a:solidFill>
                <a:schemeClr val="tx1"/>
              </a:solidFill>
              <a:effectLst/>
              <a:latin typeface="Arial" panose="020B0604020202020204" pitchFamily="34" charset="0"/>
            </a:endParaRPr>
          </a:p>
        </p:txBody>
      </p:sp>
    </p:spTree>
    <p:custDataLst>
      <p:tags r:id="rId1"/>
    </p:custDataLst>
    <p:extLst>
      <p:ext uri="{BB962C8B-B14F-4D97-AF65-F5344CB8AC3E}">
        <p14:creationId xmlns:p14="http://schemas.microsoft.com/office/powerpoint/2010/main" val="507918452"/>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AF9A3-6CD5-86B0-0726-F42F03787EAB}"/>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F8696555-4D21-2932-DF9D-05C0B1FFEBB6}"/>
              </a:ext>
            </a:extLst>
          </p:cNvPr>
          <p:cNvSpPr/>
          <p:nvPr/>
        </p:nvSpPr>
        <p:spPr>
          <a:xfrm>
            <a:off x="2762864" y="3264310"/>
            <a:ext cx="19438373" cy="6902246"/>
          </a:xfrm>
          <a:prstGeom prst="rect">
            <a:avLst/>
          </a:prstGeom>
          <a:solidFill>
            <a:schemeClr val="bg1">
              <a:lumMod val="95000"/>
            </a:schemeClr>
          </a:solidFill>
          <a:ln w="12700" cap="flat">
            <a:solidFill>
              <a:srgbClr val="C00000"/>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212" name="PICTURE SLIDE">
            <a:extLst>
              <a:ext uri="{FF2B5EF4-FFF2-40B4-BE49-F238E27FC236}">
                <a16:creationId xmlns:a16="http://schemas.microsoft.com/office/drawing/2014/main" id="{D35CE020-DC4F-E57B-B8D2-BD770E3663B0}"/>
              </a:ext>
            </a:extLst>
          </p:cNvPr>
          <p:cNvSpPr txBox="1">
            <a:spLocks noGrp="1"/>
          </p:cNvSpPr>
          <p:nvPr>
            <p:ph type="title"/>
          </p:nvPr>
        </p:nvSpPr>
        <p:spPr>
          <a:xfrm>
            <a:off x="1206500" y="1079500"/>
            <a:ext cx="9779000" cy="1435100"/>
          </a:xfrm>
        </p:spPr>
        <p:txBody>
          <a:bodyPr>
            <a:normAutofit/>
          </a:bodyPr>
          <a:lstStyle>
            <a:lvl1pPr>
              <a:defRPr>
                <a:latin typeface="Roboto"/>
                <a:ea typeface="Roboto"/>
                <a:cs typeface="Roboto"/>
                <a:sym typeface="Roboto"/>
              </a:defRPr>
            </a:lvl1pPr>
          </a:lstStyle>
          <a:p>
            <a:r>
              <a:rPr lang="en-US" dirty="0"/>
              <a:t>Dress Code </a:t>
            </a:r>
          </a:p>
        </p:txBody>
      </p:sp>
      <p:sp>
        <p:nvSpPr>
          <p:cNvPr id="3" name="TextBox 2">
            <a:extLst>
              <a:ext uri="{FF2B5EF4-FFF2-40B4-BE49-F238E27FC236}">
                <a16:creationId xmlns:a16="http://schemas.microsoft.com/office/drawing/2014/main" id="{E612070B-4B5E-C7C0-7269-45B02DE0C95B}"/>
              </a:ext>
            </a:extLst>
          </p:cNvPr>
          <p:cNvSpPr txBox="1"/>
          <p:nvPr/>
        </p:nvSpPr>
        <p:spPr>
          <a:xfrm>
            <a:off x="2541638" y="3887132"/>
            <a:ext cx="19369548" cy="110799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6600" b="1" i="0" u="none" strike="noStrike" dirty="0">
                <a:solidFill>
                  <a:schemeClr val="bg2">
                    <a:lumMod val="10000"/>
                  </a:schemeClr>
                </a:solidFill>
                <a:effectLst/>
                <a:latin typeface="Roboto Black" panose="02000000000000000000" pitchFamily="2" charset="0"/>
              </a:rPr>
              <a:t>Our Purpose, Our Passion</a:t>
            </a:r>
            <a:endParaRPr lang="en-US" sz="6600" b="1" dirty="0">
              <a:solidFill>
                <a:schemeClr val="bg2">
                  <a:lumMod val="10000"/>
                </a:schemeClr>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4" name="Text Placeholder 1">
            <a:extLst>
              <a:ext uri="{FF2B5EF4-FFF2-40B4-BE49-F238E27FC236}">
                <a16:creationId xmlns:a16="http://schemas.microsoft.com/office/drawing/2014/main" id="{C25E12A4-FBC0-6A88-1F1F-8A30A4473EF1}"/>
              </a:ext>
            </a:extLst>
          </p:cNvPr>
          <p:cNvSpPr txBox="1">
            <a:spLocks/>
          </p:cNvSpPr>
          <p:nvPr/>
        </p:nvSpPr>
        <p:spPr>
          <a:xfrm>
            <a:off x="7216775" y="1329660"/>
            <a:ext cx="9779000" cy="93478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tIns="45719" rIns="45719" bIns="45719">
            <a:normAutofit fontScale="77500" lnSpcReduction="20000"/>
          </a:bodyPr>
          <a:lstStyle>
            <a:lvl1pPr marL="0" marR="0" indent="0" algn="l" defTabSz="825500" rtl="0" latinLnBrk="0">
              <a:lnSpc>
                <a:spcPct val="100000"/>
              </a:lnSpc>
              <a:spcBef>
                <a:spcPts val="0"/>
              </a:spcBef>
              <a:spcAft>
                <a:spcPts val="0"/>
              </a:spcAft>
              <a:buClrTx/>
              <a:buSzTx/>
              <a:buFontTx/>
              <a:buNone/>
              <a:tabLst/>
              <a:defRPr sz="5500" b="1"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a:lstStyle>
          <a:p>
            <a:pPr hangingPunct="1"/>
            <a:r>
              <a:rPr lang="en-US" sz="7200">
                <a:solidFill>
                  <a:srgbClr val="C00000"/>
                </a:solidFill>
              </a:rPr>
              <a:t>Reason Behind the Change </a:t>
            </a:r>
            <a:r>
              <a:rPr lang="en-US">
                <a:solidFill>
                  <a:srgbClr val="C00000"/>
                </a:solidFill>
              </a:rPr>
              <a:t>  </a:t>
            </a:r>
          </a:p>
        </p:txBody>
      </p:sp>
      <p:sp>
        <p:nvSpPr>
          <p:cNvPr id="7" name="TextBox 6">
            <a:extLst>
              <a:ext uri="{FF2B5EF4-FFF2-40B4-BE49-F238E27FC236}">
                <a16:creationId xmlns:a16="http://schemas.microsoft.com/office/drawing/2014/main" id="{4AC28793-CD14-4B9D-941A-97FBB8493D2D}"/>
              </a:ext>
            </a:extLst>
          </p:cNvPr>
          <p:cNvSpPr txBox="1"/>
          <p:nvPr/>
        </p:nvSpPr>
        <p:spPr>
          <a:xfrm>
            <a:off x="2541638" y="5103312"/>
            <a:ext cx="19369548" cy="110799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6600" b="1" i="0" u="none" strike="noStrike" dirty="0">
                <a:solidFill>
                  <a:schemeClr val="bg2">
                    <a:lumMod val="10000"/>
                  </a:schemeClr>
                </a:solidFill>
                <a:effectLst/>
                <a:latin typeface="Roboto Light" panose="02000000000000000000" pitchFamily="2" charset="0"/>
                <a:ea typeface="Roboto Light" panose="02000000000000000000" pitchFamily="2" charset="0"/>
                <a:cs typeface="Roboto Light" panose="02000000000000000000" pitchFamily="2" charset="0"/>
              </a:rPr>
              <a:t>Celebrate Hometown Connections</a:t>
            </a:r>
            <a:endParaRPr lang="en-US" sz="6600" b="1" dirty="0">
              <a:solidFill>
                <a:schemeClr val="bg2">
                  <a:lumMod val="10000"/>
                </a:schemeClr>
              </a:solidFill>
              <a:latin typeface="Roboto Light" panose="02000000000000000000" pitchFamily="2" charset="0"/>
              <a:ea typeface="Roboto Light" panose="02000000000000000000" pitchFamily="2" charset="0"/>
              <a:cs typeface="Roboto Light" panose="02000000000000000000" pitchFamily="2" charset="0"/>
            </a:endParaRPr>
          </a:p>
        </p:txBody>
      </p:sp>
      <p:sp>
        <p:nvSpPr>
          <p:cNvPr id="8" name="TextBox 7">
            <a:extLst>
              <a:ext uri="{FF2B5EF4-FFF2-40B4-BE49-F238E27FC236}">
                <a16:creationId xmlns:a16="http://schemas.microsoft.com/office/drawing/2014/main" id="{0F32E736-E4E1-E646-EC89-10AE45076BAF}"/>
              </a:ext>
            </a:extLst>
          </p:cNvPr>
          <p:cNvSpPr txBox="1"/>
          <p:nvPr/>
        </p:nvSpPr>
        <p:spPr>
          <a:xfrm>
            <a:off x="7216775" y="5837570"/>
            <a:ext cx="11414126" cy="333424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R="0" algn="l" defTabSz="2438338" rtl="0" fontAlgn="auto" latinLnBrk="0" hangingPunct="0">
              <a:lnSpc>
                <a:spcPct val="100000"/>
              </a:lnSpc>
              <a:spcBef>
                <a:spcPts val="0"/>
              </a:spcBef>
              <a:spcAft>
                <a:spcPts val="0"/>
              </a:spcAft>
              <a:buClrTx/>
              <a:buSzTx/>
              <a:tabLst/>
            </a:pPr>
            <a:endParaRPr kumimoji="0" lang="en-US" sz="4800" b="0" i="0" u="none" strike="noStrike" cap="none" spc="0" normalizeH="0" baseline="0" dirty="0">
              <a:ln>
                <a:noFill/>
              </a:ln>
              <a:solidFill>
                <a:srgbClr val="5E5E5E"/>
              </a:solidFill>
              <a:effectLst/>
              <a:uFillTx/>
              <a:latin typeface="+mn-lt"/>
              <a:ea typeface="+mn-ea"/>
              <a:cs typeface="+mn-cs"/>
              <a:sym typeface="Helvetica Neue"/>
            </a:endParaRPr>
          </a:p>
          <a:p>
            <a:pPr marL="685800" indent="-685800" algn="l">
              <a:buFont typeface="Wingdings" panose="05000000000000000000" pitchFamily="2" charset="2"/>
              <a:buChar char="ü"/>
            </a:pPr>
            <a:r>
              <a:rPr lang="en-US" sz="4800" dirty="0"/>
              <a:t>Connect the policy to </a:t>
            </a:r>
            <a:r>
              <a:rPr lang="en-US" sz="5400" dirty="0"/>
              <a:t>brand pride</a:t>
            </a:r>
            <a:r>
              <a:rPr lang="en-US" sz="4800" dirty="0"/>
              <a:t>, </a:t>
            </a:r>
            <a:r>
              <a:rPr lang="en-US" sz="5400" dirty="0"/>
              <a:t>consistency</a:t>
            </a:r>
            <a:r>
              <a:rPr lang="en-US" sz="4800" dirty="0"/>
              <a:t>, and the </a:t>
            </a:r>
            <a:r>
              <a:rPr lang="en-US" sz="5400" dirty="0"/>
              <a:t>guest experience</a:t>
            </a:r>
            <a:endParaRPr lang="en-US" sz="5400" b="0" i="0" u="none" strike="noStrike" cap="none" spc="0" normalizeH="0" baseline="0" dirty="0">
              <a:ln>
                <a:noFill/>
              </a:ln>
              <a:solidFill>
                <a:srgbClr val="5E5E5E"/>
              </a:solidFill>
              <a:effectLst/>
              <a:uFillTx/>
              <a:latin typeface="+mn-lt"/>
              <a:ea typeface="+mn-ea"/>
              <a:cs typeface="+mn-cs"/>
            </a:endParaRPr>
          </a:p>
        </p:txBody>
      </p:sp>
    </p:spTree>
    <p:custDataLst>
      <p:tags r:id="rId1"/>
    </p:custDataLst>
    <p:extLst>
      <p:ext uri="{BB962C8B-B14F-4D97-AF65-F5344CB8AC3E}">
        <p14:creationId xmlns:p14="http://schemas.microsoft.com/office/powerpoint/2010/main" val="351528686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4B0D6-9BBB-DD69-D77C-3F65ADB3F73D}"/>
            </a:ext>
          </a:extLst>
        </p:cNvPr>
        <p:cNvGrpSpPr/>
        <p:nvPr/>
      </p:nvGrpSpPr>
      <p:grpSpPr>
        <a:xfrm>
          <a:off x="0" y="0"/>
          <a:ext cx="0" cy="0"/>
          <a:chOff x="0" y="0"/>
          <a:chExt cx="0" cy="0"/>
        </a:xfrm>
      </p:grpSpPr>
      <p:sp>
        <p:nvSpPr>
          <p:cNvPr id="217" name="Text Placeholder 1">
            <a:extLst>
              <a:ext uri="{FF2B5EF4-FFF2-40B4-BE49-F238E27FC236}">
                <a16:creationId xmlns:a16="http://schemas.microsoft.com/office/drawing/2014/main" id="{4A6A64DC-3CBB-5089-BA8D-FC78B92AD1CD}"/>
              </a:ext>
            </a:extLst>
          </p:cNvPr>
          <p:cNvSpPr>
            <a:spLocks noGrp="1"/>
          </p:cNvSpPr>
          <p:nvPr>
            <p:ph type="body" sz="quarter" idx="21"/>
          </p:nvPr>
        </p:nvSpPr>
        <p:spPr>
          <a:xfrm>
            <a:off x="6966515" y="819812"/>
            <a:ext cx="9779000" cy="934780"/>
          </a:xfrm>
        </p:spPr>
        <p:txBody>
          <a:bodyPr>
            <a:normAutofit lnSpcReduction="10000"/>
          </a:bodyPr>
          <a:lstStyle/>
          <a:p>
            <a:pPr lvl="0" defTabSz="914400" eaLnBrk="0" fontAlgn="base" hangingPunct="0">
              <a:spcBef>
                <a:spcPct val="0"/>
              </a:spcBef>
              <a:spcAft>
                <a:spcPct val="0"/>
              </a:spcAft>
            </a:pPr>
            <a:r>
              <a:rPr lang="en-US" altLang="en-US" sz="6000" dirty="0">
                <a:solidFill>
                  <a:schemeClr val="bg2">
                    <a:lumMod val="10000"/>
                  </a:schemeClr>
                </a:solidFill>
                <a:latin typeface="Arial" panose="020B0604020202020204" pitchFamily="34" charset="0"/>
              </a:rPr>
              <a:t>Uniform Standards</a:t>
            </a:r>
          </a:p>
        </p:txBody>
      </p:sp>
      <p:sp>
        <p:nvSpPr>
          <p:cNvPr id="212" name="PICTURE SLIDE">
            <a:extLst>
              <a:ext uri="{FF2B5EF4-FFF2-40B4-BE49-F238E27FC236}">
                <a16:creationId xmlns:a16="http://schemas.microsoft.com/office/drawing/2014/main" id="{0D6957ED-53E2-E196-385C-D19A9716E97F}"/>
              </a:ext>
            </a:extLst>
          </p:cNvPr>
          <p:cNvSpPr txBox="1">
            <a:spLocks noGrp="1"/>
          </p:cNvSpPr>
          <p:nvPr>
            <p:ph type="title"/>
          </p:nvPr>
        </p:nvSpPr>
        <p:spPr>
          <a:xfrm>
            <a:off x="1206500" y="730912"/>
            <a:ext cx="9779000" cy="1435100"/>
          </a:xfrm>
        </p:spPr>
        <p:txBody>
          <a:bodyPr>
            <a:normAutofit/>
          </a:bodyPr>
          <a:lstStyle>
            <a:lvl1pPr>
              <a:defRPr>
                <a:latin typeface="Roboto"/>
                <a:ea typeface="Roboto"/>
                <a:cs typeface="Roboto"/>
                <a:sym typeface="Roboto"/>
              </a:defRPr>
            </a:lvl1pPr>
          </a:lstStyle>
          <a:p>
            <a:r>
              <a:rPr lang="en-US" dirty="0"/>
              <a:t>Dress Code </a:t>
            </a:r>
          </a:p>
        </p:txBody>
      </p:sp>
      <p:graphicFrame>
        <p:nvGraphicFramePr>
          <p:cNvPr id="7" name="Content Placeholder 6">
            <a:extLst>
              <a:ext uri="{FF2B5EF4-FFF2-40B4-BE49-F238E27FC236}">
                <a16:creationId xmlns:a16="http://schemas.microsoft.com/office/drawing/2014/main" id="{E2A7690E-D796-F8C8-D88B-FA229358A74F}"/>
              </a:ext>
            </a:extLst>
          </p:cNvPr>
          <p:cNvGraphicFramePr>
            <a:graphicFrameLocks noGrp="1"/>
          </p:cNvGraphicFramePr>
          <p:nvPr>
            <p:ph sz="quarter" idx="23"/>
            <p:extLst>
              <p:ext uri="{D42A27DB-BD31-4B8C-83A1-F6EECF244321}">
                <p14:modId xmlns:p14="http://schemas.microsoft.com/office/powerpoint/2010/main" val="927214811"/>
              </p:ext>
            </p:extLst>
          </p:nvPr>
        </p:nvGraphicFramePr>
        <p:xfrm>
          <a:off x="23749000" y="13169900"/>
          <a:ext cx="914400" cy="2225040"/>
        </p:xfrm>
        <a:graphic>
          <a:graphicData uri="http://schemas.openxmlformats.org/drawingml/2006/table">
            <a:tbl>
              <a:tblPr firstRow="1" bandRow="1">
                <a:tableStyleId>{5940675A-B579-460E-94D1-54222C63F5DA}</a:tableStyleId>
              </a:tblPr>
              <a:tblGrid>
                <a:gridCol w="457200">
                  <a:extLst>
                    <a:ext uri="{9D8B030D-6E8A-4147-A177-3AD203B41FA5}">
                      <a16:colId xmlns:a16="http://schemas.microsoft.com/office/drawing/2014/main" val="3066119496"/>
                    </a:ext>
                  </a:extLst>
                </a:gridCol>
                <a:gridCol w="457200">
                  <a:extLst>
                    <a:ext uri="{9D8B030D-6E8A-4147-A177-3AD203B41FA5}">
                      <a16:colId xmlns:a16="http://schemas.microsoft.com/office/drawing/2014/main" val="3653426808"/>
                    </a:ext>
                  </a:extLst>
                </a:gridCol>
              </a:tblGrid>
              <a:tr h="370840">
                <a:tc>
                  <a:txBody>
                    <a:bodyPr/>
                    <a:lstStyle/>
                    <a:p>
                      <a:endParaRPr lang="en-US"/>
                    </a:p>
                  </a:txBody>
                  <a:tcPr/>
                </a:tc>
                <a:tc>
                  <a:txBody>
                    <a:bodyPr/>
                    <a:lstStyle/>
                    <a:p>
                      <a:endParaRPr lang="en-US"/>
                    </a:p>
                  </a:txBody>
                  <a:tcPr/>
                </a:tc>
                <a:extLst>
                  <a:ext uri="{0D108BD9-81ED-4DB2-BD59-A6C34878D82A}">
                    <a16:rowId xmlns:a16="http://schemas.microsoft.com/office/drawing/2014/main" val="1037711989"/>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406060182"/>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690291853"/>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392323758"/>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333307889"/>
                  </a:ext>
                </a:extLst>
              </a:tr>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3535385892"/>
                  </a:ext>
                </a:extLst>
              </a:tr>
            </a:tbl>
          </a:graphicData>
        </a:graphic>
      </p:graphicFrame>
      <p:graphicFrame>
        <p:nvGraphicFramePr>
          <p:cNvPr id="8" name="Table 7">
            <a:extLst>
              <a:ext uri="{FF2B5EF4-FFF2-40B4-BE49-F238E27FC236}">
                <a16:creationId xmlns:a16="http://schemas.microsoft.com/office/drawing/2014/main" id="{B7D48521-36A8-D6BA-8FFA-14DA9B7F5C9A}"/>
              </a:ext>
            </a:extLst>
          </p:cNvPr>
          <p:cNvGraphicFramePr>
            <a:graphicFrameLocks noGrp="1"/>
          </p:cNvGraphicFramePr>
          <p:nvPr>
            <p:extLst>
              <p:ext uri="{D42A27DB-BD31-4B8C-83A1-F6EECF244321}">
                <p14:modId xmlns:p14="http://schemas.microsoft.com/office/powerpoint/2010/main" val="2447334472"/>
              </p:ext>
            </p:extLst>
          </p:nvPr>
        </p:nvGraphicFramePr>
        <p:xfrm>
          <a:off x="920885" y="2166012"/>
          <a:ext cx="22542230" cy="9085073"/>
        </p:xfrm>
        <a:graphic>
          <a:graphicData uri="http://schemas.openxmlformats.org/drawingml/2006/table">
            <a:tbl>
              <a:tblPr>
                <a:effectLst>
                  <a:outerShdw blurRad="50800" dist="38100" dir="2700000" algn="tl" rotWithShape="0">
                    <a:prstClr val="black">
                      <a:alpha val="40000"/>
                    </a:prstClr>
                  </a:outerShdw>
                </a:effectLst>
              </a:tblPr>
              <a:tblGrid>
                <a:gridCol w="7225298">
                  <a:extLst>
                    <a:ext uri="{9D8B030D-6E8A-4147-A177-3AD203B41FA5}">
                      <a16:colId xmlns:a16="http://schemas.microsoft.com/office/drawing/2014/main" val="2418836754"/>
                    </a:ext>
                  </a:extLst>
                </a:gridCol>
                <a:gridCol w="15316932">
                  <a:extLst>
                    <a:ext uri="{9D8B030D-6E8A-4147-A177-3AD203B41FA5}">
                      <a16:colId xmlns:a16="http://schemas.microsoft.com/office/drawing/2014/main" val="1541173565"/>
                    </a:ext>
                  </a:extLst>
                </a:gridCol>
              </a:tblGrid>
              <a:tr h="977393">
                <a:tc>
                  <a:txBody>
                    <a:bodyPr/>
                    <a:lstStyle/>
                    <a:p>
                      <a:pPr algn="l"/>
                      <a:r>
                        <a:rPr lang="en-US" sz="4800" b="1" dirty="0">
                          <a:solidFill>
                            <a:srgbClr val="C00000"/>
                          </a:solidFill>
                        </a:rPr>
                        <a:t>Item</a:t>
                      </a:r>
                      <a:endParaRPr lang="en-US" sz="4800" dirty="0">
                        <a:solidFill>
                          <a:srgbClr val="C00000"/>
                        </a:solidFill>
                      </a:endParaRPr>
                    </a:p>
                  </a:txBody>
                  <a:tcPr anchor="ctr">
                    <a:lnL>
                      <a:noFill/>
                    </a:lnL>
                    <a:lnR>
                      <a:noFill/>
                    </a:lnR>
                    <a:lnT>
                      <a:noFill/>
                    </a:lnT>
                    <a:lnB>
                      <a:noFill/>
                    </a:lnB>
                    <a:noFill/>
                  </a:tcPr>
                </a:tc>
                <a:tc>
                  <a:txBody>
                    <a:bodyPr/>
                    <a:lstStyle/>
                    <a:p>
                      <a:pPr algn="l"/>
                      <a:r>
                        <a:rPr lang="en-US" sz="4800" b="1" dirty="0">
                          <a:solidFill>
                            <a:srgbClr val="C00000"/>
                          </a:solidFill>
                        </a:rPr>
                        <a:t>Expectation</a:t>
                      </a:r>
                      <a:endParaRPr lang="en-US" sz="4800" dirty="0">
                        <a:solidFill>
                          <a:srgbClr val="C00000"/>
                        </a:solidFill>
                      </a:endParaRPr>
                    </a:p>
                  </a:txBody>
                  <a:tcPr anchor="ctr">
                    <a:lnL>
                      <a:noFill/>
                    </a:lnL>
                    <a:lnR>
                      <a:noFill/>
                    </a:lnR>
                    <a:lnT>
                      <a:noFill/>
                    </a:lnT>
                    <a:lnB>
                      <a:noFill/>
                    </a:lnB>
                    <a:noFill/>
                  </a:tcPr>
                </a:tc>
                <a:extLst>
                  <a:ext uri="{0D108BD9-81ED-4DB2-BD59-A6C34878D82A}">
                    <a16:rowId xmlns:a16="http://schemas.microsoft.com/office/drawing/2014/main" val="3585883057"/>
                  </a:ext>
                </a:extLst>
              </a:tr>
              <a:tr h="1980593">
                <a:tc>
                  <a:txBody>
                    <a:bodyPr/>
                    <a:lstStyle/>
                    <a:p>
                      <a:pPr algn="l"/>
                      <a:r>
                        <a:rPr lang="en-US" sz="4000" b="1" dirty="0"/>
                        <a:t>Rally House Top</a:t>
                      </a:r>
                      <a:endParaRPr lang="en-US" sz="4000" dirty="0"/>
                    </a:p>
                  </a:txBody>
                  <a:tcPr anchor="ctr">
                    <a:lnL>
                      <a:noFill/>
                    </a:lnL>
                    <a:lnR w="12700" cap="flat" cmpd="sng" algn="ctr">
                      <a:solidFill>
                        <a:schemeClr val="tx1"/>
                      </a:solidFill>
                      <a:prstDash val="solid"/>
                      <a:round/>
                      <a:headEnd type="none" w="med" len="med"/>
                      <a:tailEnd type="none" w="med" len="med"/>
                    </a:lnR>
                    <a:lnT>
                      <a:noFill/>
                    </a:lnT>
                    <a:lnB>
                      <a:noFill/>
                    </a:lnB>
                    <a:solidFill>
                      <a:schemeClr val="bg1">
                        <a:lumMod val="95000"/>
                      </a:schemeClr>
                    </a:solidFill>
                  </a:tcPr>
                </a:tc>
                <a:tc>
                  <a:txBody>
                    <a:bodyPr/>
                    <a:lstStyle/>
                    <a:p>
                      <a:pPr marL="571500" indent="-571500" algn="l">
                        <a:buFont typeface="Wingdings" panose="05000000000000000000" pitchFamily="2" charset="2"/>
                        <a:buChar char="ü"/>
                      </a:pPr>
                      <a:endParaRPr lang="en-US" sz="4000" b="0" i="0" u="none" strike="noStrike" cap="none" spc="0" baseline="0" dirty="0">
                        <a:solidFill>
                          <a:schemeClr val="tx1"/>
                        </a:solidFill>
                        <a:effectLst/>
                        <a:uFillTx/>
                        <a:latin typeface="+mn-lt"/>
                        <a:ea typeface="+mn-ea"/>
                        <a:cs typeface="+mn-cs"/>
                        <a:sym typeface="Helvetica Neue"/>
                      </a:endParaRPr>
                    </a:p>
                    <a:p>
                      <a:pPr marL="57150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Clean and in good condition. </a:t>
                      </a:r>
                    </a:p>
                    <a:p>
                      <a:pPr marL="57150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T-Shirts are provided. </a:t>
                      </a:r>
                    </a:p>
                    <a:p>
                      <a:pPr marL="57150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Jackets, sweatshirts and polo shirts may be worn </a:t>
                      </a:r>
                      <a:r>
                        <a:rPr lang="en-US" sz="4000" b="1" i="1" u="none" strike="noStrike" cap="none" spc="0" baseline="0" dirty="0">
                          <a:solidFill>
                            <a:schemeClr val="tx1"/>
                          </a:solidFill>
                          <a:effectLst/>
                          <a:uFillTx/>
                          <a:latin typeface="+mn-lt"/>
                          <a:ea typeface="+mn-ea"/>
                          <a:cs typeface="+mn-cs"/>
                          <a:sym typeface="Helvetica Neue"/>
                        </a:rPr>
                        <a:t>only</a:t>
                      </a:r>
                      <a:r>
                        <a:rPr lang="en-US" sz="4000" b="0" i="0" u="none" strike="noStrike" cap="none" spc="0" baseline="0" dirty="0">
                          <a:solidFill>
                            <a:schemeClr val="tx1"/>
                          </a:solidFill>
                          <a:effectLst/>
                          <a:uFillTx/>
                          <a:latin typeface="+mn-lt"/>
                          <a:ea typeface="+mn-ea"/>
                          <a:cs typeface="+mn-cs"/>
                          <a:sym typeface="Helvetica Neue"/>
                        </a:rPr>
                        <a:t> if it is a Rally House uniform top.</a:t>
                      </a:r>
                    </a:p>
                    <a:p>
                      <a:pPr marL="571500" indent="-571500" algn="l">
                        <a:buFont typeface="Wingdings" panose="05000000000000000000" pitchFamily="2" charset="2"/>
                        <a:buChar char="ü"/>
                      </a:pPr>
                      <a:r>
                        <a:rPr lang="en-US" sz="4000" b="1" i="0" u="none" strike="noStrike" cap="none" spc="0" baseline="0" dirty="0">
                          <a:solidFill>
                            <a:schemeClr val="tx1"/>
                          </a:solidFill>
                          <a:effectLst/>
                          <a:uFillTx/>
                          <a:latin typeface="+mn-lt"/>
                          <a:ea typeface="+mn-ea"/>
                          <a:cs typeface="+mn-cs"/>
                          <a:sym typeface="Helvetica Neue"/>
                        </a:rPr>
                        <a:t>Only local markets should be represented on any top worn.</a:t>
                      </a:r>
                    </a:p>
                    <a:p>
                      <a:pPr marL="571500" indent="-571500" algn="l">
                        <a:buFont typeface="Wingdings" panose="05000000000000000000" pitchFamily="2" charset="2"/>
                        <a:buChar char="ü"/>
                      </a:pPr>
                      <a:endParaRPr lang="en-US" sz="4000" b="1" dirty="0"/>
                    </a:p>
                  </a:txBody>
                  <a:tcPr anchor="ctr">
                    <a:lnL w="12700" cap="flat" cmpd="sng" algn="ctr">
                      <a:solidFill>
                        <a:schemeClr val="tx1"/>
                      </a:solidFill>
                      <a:prstDash val="solid"/>
                      <a:round/>
                      <a:headEnd type="none" w="med" len="med"/>
                      <a:tailEnd type="none" w="med" len="med"/>
                    </a:lnL>
                    <a:lnR>
                      <a:noFill/>
                    </a:lnR>
                    <a:lnT>
                      <a:noFill/>
                    </a:lnT>
                    <a:lnB>
                      <a:noFill/>
                    </a:lnB>
                    <a:solidFill>
                      <a:schemeClr val="bg1">
                        <a:lumMod val="95000"/>
                      </a:schemeClr>
                    </a:solidFill>
                  </a:tcPr>
                </a:tc>
                <a:extLst>
                  <a:ext uri="{0D108BD9-81ED-4DB2-BD59-A6C34878D82A}">
                    <a16:rowId xmlns:a16="http://schemas.microsoft.com/office/drawing/2014/main" val="410500032"/>
                  </a:ext>
                </a:extLst>
              </a:tr>
              <a:tr h="1287826">
                <a:tc>
                  <a:txBody>
                    <a:bodyPr/>
                    <a:lstStyle/>
                    <a:p>
                      <a:pPr algn="l"/>
                      <a:r>
                        <a:rPr lang="en-US" sz="4000" b="1" dirty="0"/>
                        <a:t>Bottoms</a:t>
                      </a:r>
                      <a:endParaRPr lang="en-US" sz="4000" dirty="0"/>
                    </a:p>
                  </a:txBody>
                  <a:tcPr anchor="ctr">
                    <a:lnL>
                      <a:noFill/>
                    </a:lnL>
                    <a:lnR w="12700" cap="flat" cmpd="sng" algn="ctr">
                      <a:solidFill>
                        <a:schemeClr val="tx1"/>
                      </a:solidFill>
                      <a:prstDash val="solid"/>
                      <a:round/>
                      <a:headEnd type="none" w="med" len="med"/>
                      <a:tailEnd type="none" w="med" len="med"/>
                    </a:lnR>
                    <a:lnT>
                      <a:noFill/>
                    </a:lnT>
                    <a:lnB>
                      <a:noFill/>
                    </a:lnB>
                    <a:solidFill>
                      <a:schemeClr val="bg1"/>
                    </a:solidFill>
                  </a:tcPr>
                </a:tc>
                <a:tc>
                  <a:txBody>
                    <a:bodyPr/>
                    <a:lstStyle/>
                    <a:p>
                      <a:pPr marL="571500" marR="0" lvl="0" indent="-571500" algn="l" defTabSz="584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sz="4000" b="0" i="0" u="none" strike="noStrike" cap="none" spc="0" baseline="0" dirty="0">
                        <a:solidFill>
                          <a:schemeClr val="tx1"/>
                        </a:solidFill>
                        <a:effectLst/>
                        <a:uFillTx/>
                        <a:latin typeface="+mn-lt"/>
                        <a:ea typeface="+mn-ea"/>
                        <a:cs typeface="+mn-cs"/>
                        <a:sym typeface="Helvetica Neue"/>
                      </a:endParaRPr>
                    </a:p>
                    <a:p>
                      <a:pPr marL="571500" marR="0" lvl="0" indent="-571500" algn="l" defTabSz="584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4000" b="0" i="0" u="none" strike="noStrike" cap="none" spc="0" baseline="0" dirty="0">
                          <a:solidFill>
                            <a:schemeClr val="tx1"/>
                          </a:solidFill>
                          <a:effectLst/>
                          <a:uFillTx/>
                          <a:latin typeface="+mn-lt"/>
                          <a:ea typeface="+mn-ea"/>
                          <a:cs typeface="+mn-cs"/>
                          <a:sym typeface="Helvetica Neue"/>
                        </a:rPr>
                        <a:t>Solid in color, longer than the apron, clean and in good repair.</a:t>
                      </a:r>
                    </a:p>
                    <a:p>
                      <a:pPr marL="571500" marR="0" lvl="0" indent="-571500" algn="l" rtl="0" eaLnBrk="1" fontAlgn="auto" latinLnBrk="0" hangingPunct="1">
                        <a:lnSpc>
                          <a:spcPct val="100000"/>
                        </a:lnSpc>
                        <a:spcBef>
                          <a:spcPts val="0"/>
                        </a:spcBef>
                        <a:spcAft>
                          <a:spcPts val="0"/>
                        </a:spcAft>
                        <a:buClrTx/>
                        <a:buSzTx/>
                        <a:buFont typeface="Wingdings" panose="05000000000000000000" pitchFamily="2" charset="2"/>
                        <a:buChar char="ü"/>
                      </a:pPr>
                      <a:r>
                        <a:rPr lang="en-US" sz="4000" b="0" i="0" u="none" strike="noStrike" cap="none" spc="0" baseline="0" noProof="0">
                          <a:solidFill>
                            <a:schemeClr val="tx1"/>
                          </a:solidFill>
                          <a:effectLst/>
                          <a:uFillTx/>
                        </a:rPr>
                        <a:t>Acceptable options include jeans, joggers (excluding sweatpants), leggings, shorts or skorts/tennis skirts.</a:t>
                      </a:r>
                      <a:endParaRPr lang="en-US" sz="4000" b="0" i="0" u="none" strike="noStrike" cap="none" spc="0" baseline="0" dirty="0">
                        <a:solidFill>
                          <a:schemeClr val="tx1"/>
                        </a:solidFill>
                        <a:effectLst/>
                        <a:uFillTx/>
                        <a:latin typeface="+mn-lt"/>
                        <a:ea typeface="+mn-ea"/>
                        <a:cs typeface="+mn-cs"/>
                      </a:endParaRPr>
                    </a:p>
                    <a:p>
                      <a:pPr marL="571500" marR="0" lvl="0" indent="-571500" algn="l" defTabSz="584200">
                        <a:lnSpc>
                          <a:spcPct val="100000"/>
                        </a:lnSpc>
                        <a:spcBef>
                          <a:spcPts val="0"/>
                        </a:spcBef>
                        <a:spcAft>
                          <a:spcPts val="0"/>
                        </a:spcAft>
                        <a:buClrTx/>
                        <a:buSzTx/>
                        <a:buFont typeface="Wingdings" panose="05000000000000000000" pitchFamily="2" charset="2"/>
                        <a:buChar char="ü"/>
                        <a:tabLst/>
                        <a:defRPr/>
                      </a:pPr>
                      <a:endParaRPr lang="en-US" sz="4000" b="0" i="0" u="none" strike="noStrike" cap="none" spc="0" baseline="0" dirty="0">
                        <a:solidFill>
                          <a:schemeClr val="tx1"/>
                        </a:solidFill>
                        <a:effectLst/>
                        <a:uFillTx/>
                        <a:latin typeface="+mn-lt"/>
                        <a:ea typeface="+mn-ea"/>
                        <a:cs typeface="+mn-cs"/>
                        <a:sym typeface="Helvetica Neue"/>
                      </a:endParaRPr>
                    </a:p>
                    <a:p>
                      <a:pPr marL="571500" marR="0" lvl="0" indent="-571500" algn="l" defTabSz="584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lang="en-US" sz="4000" b="0" i="0" u="none" strike="noStrike" cap="none" spc="0" baseline="0" dirty="0">
                        <a:solidFill>
                          <a:schemeClr val="tx1"/>
                        </a:solidFill>
                        <a:effectLst/>
                        <a:uFillTx/>
                        <a:latin typeface="+mn-lt"/>
                        <a:ea typeface="+mn-ea"/>
                        <a:cs typeface="+mn-cs"/>
                        <a:sym typeface="Helvetica Neue"/>
                      </a:endParaRPr>
                    </a:p>
                  </a:txBody>
                  <a:tcPr anchor="ctr">
                    <a:lnL w="12700" cap="flat" cmpd="sng" algn="ctr">
                      <a:solidFill>
                        <a:schemeClr val="tx1"/>
                      </a:solidFill>
                      <a:prstDash val="solid"/>
                      <a:round/>
                      <a:headEnd type="none" w="med" len="med"/>
                      <a:tailEnd type="none" w="med" len="med"/>
                    </a:lnL>
                    <a:lnR>
                      <a:noFill/>
                    </a:lnR>
                    <a:lnT>
                      <a:noFill/>
                    </a:lnT>
                    <a:lnB>
                      <a:noFill/>
                    </a:lnB>
                    <a:solidFill>
                      <a:schemeClr val="bg1"/>
                    </a:solidFill>
                  </a:tcPr>
                </a:tc>
                <a:extLst>
                  <a:ext uri="{0D108BD9-81ED-4DB2-BD59-A6C34878D82A}">
                    <a16:rowId xmlns:a16="http://schemas.microsoft.com/office/drawing/2014/main" val="2322068069"/>
                  </a:ext>
                </a:extLst>
              </a:tr>
            </a:tbl>
          </a:graphicData>
        </a:graphic>
      </p:graphicFrame>
      <p:pic>
        <p:nvPicPr>
          <p:cNvPr id="11" name="Graphic 10" descr="Shirt with solid fill">
            <a:extLst>
              <a:ext uri="{FF2B5EF4-FFF2-40B4-BE49-F238E27FC236}">
                <a16:creationId xmlns:a16="http://schemas.microsoft.com/office/drawing/2014/main" id="{33094C24-F78C-02E2-CC23-2CBF357A4F9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0895731" y="645716"/>
            <a:ext cx="2567384" cy="2567384"/>
          </a:xfrm>
          <a:prstGeom prst="rect">
            <a:avLst/>
          </a:prstGeom>
        </p:spPr>
      </p:pic>
    </p:spTree>
    <p:custDataLst>
      <p:tags r:id="rId1"/>
    </p:custDataLst>
    <p:extLst>
      <p:ext uri="{BB962C8B-B14F-4D97-AF65-F5344CB8AC3E}">
        <p14:creationId xmlns:p14="http://schemas.microsoft.com/office/powerpoint/2010/main" val="428948255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6552A2-C879-7059-1E7D-F5DA1B5AF1E5}"/>
            </a:ext>
          </a:extLst>
        </p:cNvPr>
        <p:cNvGrpSpPr/>
        <p:nvPr/>
      </p:nvGrpSpPr>
      <p:grpSpPr>
        <a:xfrm>
          <a:off x="0" y="0"/>
          <a:ext cx="0" cy="0"/>
          <a:chOff x="0" y="0"/>
          <a:chExt cx="0" cy="0"/>
        </a:xfrm>
      </p:grpSpPr>
      <p:sp>
        <p:nvSpPr>
          <p:cNvPr id="217" name="Text Placeholder 1">
            <a:extLst>
              <a:ext uri="{FF2B5EF4-FFF2-40B4-BE49-F238E27FC236}">
                <a16:creationId xmlns:a16="http://schemas.microsoft.com/office/drawing/2014/main" id="{C0A2169B-D254-B972-4E8F-238857B7F0CE}"/>
              </a:ext>
            </a:extLst>
          </p:cNvPr>
          <p:cNvSpPr>
            <a:spLocks noGrp="1"/>
          </p:cNvSpPr>
          <p:nvPr>
            <p:ph type="body" sz="quarter" idx="21"/>
          </p:nvPr>
        </p:nvSpPr>
        <p:spPr>
          <a:xfrm>
            <a:off x="6966515" y="819812"/>
            <a:ext cx="9779000" cy="934780"/>
          </a:xfrm>
        </p:spPr>
        <p:txBody>
          <a:bodyPr>
            <a:normAutofit lnSpcReduction="10000"/>
          </a:bodyPr>
          <a:lstStyle/>
          <a:p>
            <a:pPr lvl="0" defTabSz="914400" eaLnBrk="0" fontAlgn="base" hangingPunct="0">
              <a:spcBef>
                <a:spcPct val="0"/>
              </a:spcBef>
              <a:spcAft>
                <a:spcPct val="0"/>
              </a:spcAft>
            </a:pPr>
            <a:r>
              <a:rPr lang="en-US" altLang="en-US" sz="6000" dirty="0">
                <a:solidFill>
                  <a:schemeClr val="bg2">
                    <a:lumMod val="10000"/>
                  </a:schemeClr>
                </a:solidFill>
                <a:latin typeface="Arial" panose="020B0604020202020204" pitchFamily="34" charset="0"/>
              </a:rPr>
              <a:t>Uniform Accessories </a:t>
            </a:r>
          </a:p>
        </p:txBody>
      </p:sp>
      <p:sp>
        <p:nvSpPr>
          <p:cNvPr id="212" name="PICTURE SLIDE">
            <a:extLst>
              <a:ext uri="{FF2B5EF4-FFF2-40B4-BE49-F238E27FC236}">
                <a16:creationId xmlns:a16="http://schemas.microsoft.com/office/drawing/2014/main" id="{4F5E0583-30C7-CA56-0906-4986DE8E571C}"/>
              </a:ext>
            </a:extLst>
          </p:cNvPr>
          <p:cNvSpPr txBox="1">
            <a:spLocks noGrp="1"/>
          </p:cNvSpPr>
          <p:nvPr>
            <p:ph type="title"/>
          </p:nvPr>
        </p:nvSpPr>
        <p:spPr>
          <a:xfrm>
            <a:off x="1206500" y="730912"/>
            <a:ext cx="9779000" cy="1435100"/>
          </a:xfrm>
        </p:spPr>
        <p:txBody>
          <a:bodyPr>
            <a:normAutofit/>
          </a:bodyPr>
          <a:lstStyle>
            <a:lvl1pPr>
              <a:defRPr>
                <a:latin typeface="Roboto"/>
                <a:ea typeface="Roboto"/>
                <a:cs typeface="Roboto"/>
                <a:sym typeface="Roboto"/>
              </a:defRPr>
            </a:lvl1pPr>
          </a:lstStyle>
          <a:p>
            <a:r>
              <a:rPr lang="en-US" dirty="0"/>
              <a:t>Dress Code </a:t>
            </a:r>
          </a:p>
        </p:txBody>
      </p:sp>
      <p:graphicFrame>
        <p:nvGraphicFramePr>
          <p:cNvPr id="7" name="Content Placeholder 6">
            <a:extLst>
              <a:ext uri="{FF2B5EF4-FFF2-40B4-BE49-F238E27FC236}">
                <a16:creationId xmlns:a16="http://schemas.microsoft.com/office/drawing/2014/main" id="{20CEF265-6A9D-B542-917D-7183F0CB511D}"/>
              </a:ext>
            </a:extLst>
          </p:cNvPr>
          <p:cNvGraphicFramePr>
            <a:graphicFrameLocks noGrp="1"/>
          </p:cNvGraphicFramePr>
          <p:nvPr>
            <p:ph sz="quarter" idx="23"/>
          </p:nvPr>
        </p:nvGraphicFramePr>
        <p:xfrm>
          <a:off x="23749000" y="13169900"/>
          <a:ext cx="914400" cy="2225040"/>
        </p:xfrm>
        <a:graphic>
          <a:graphicData uri="http://schemas.openxmlformats.org/drawingml/2006/table">
            <a:tbl>
              <a:tblPr firstRow="1" bandRow="1">
                <a:tableStyleId>{5940675A-B579-460E-94D1-54222C63F5DA}</a:tableStyleId>
              </a:tblPr>
              <a:tblGrid>
                <a:gridCol w="457200">
                  <a:extLst>
                    <a:ext uri="{9D8B030D-6E8A-4147-A177-3AD203B41FA5}">
                      <a16:colId xmlns:a16="http://schemas.microsoft.com/office/drawing/2014/main" val="3066119496"/>
                    </a:ext>
                  </a:extLst>
                </a:gridCol>
                <a:gridCol w="457200">
                  <a:extLst>
                    <a:ext uri="{9D8B030D-6E8A-4147-A177-3AD203B41FA5}">
                      <a16:colId xmlns:a16="http://schemas.microsoft.com/office/drawing/2014/main" val="3653426808"/>
                    </a:ext>
                  </a:extLst>
                </a:gridCol>
              </a:tblGrid>
              <a:tr h="370840">
                <a:tc>
                  <a:txBody>
                    <a:bodyPr/>
                    <a:lstStyle/>
                    <a:p>
                      <a:endParaRPr lang="en-US"/>
                    </a:p>
                  </a:txBody>
                  <a:tcPr/>
                </a:tc>
                <a:tc>
                  <a:txBody>
                    <a:bodyPr/>
                    <a:lstStyle/>
                    <a:p>
                      <a:endParaRPr lang="en-US"/>
                    </a:p>
                  </a:txBody>
                  <a:tcPr/>
                </a:tc>
                <a:extLst>
                  <a:ext uri="{0D108BD9-81ED-4DB2-BD59-A6C34878D82A}">
                    <a16:rowId xmlns:a16="http://schemas.microsoft.com/office/drawing/2014/main" val="1037711989"/>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406060182"/>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690291853"/>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392323758"/>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333307889"/>
                  </a:ext>
                </a:extLst>
              </a:tr>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3535385892"/>
                  </a:ext>
                </a:extLst>
              </a:tr>
            </a:tbl>
          </a:graphicData>
        </a:graphic>
      </p:graphicFrame>
      <p:graphicFrame>
        <p:nvGraphicFramePr>
          <p:cNvPr id="8" name="Table 7">
            <a:extLst>
              <a:ext uri="{FF2B5EF4-FFF2-40B4-BE49-F238E27FC236}">
                <a16:creationId xmlns:a16="http://schemas.microsoft.com/office/drawing/2014/main" id="{4E1C450C-B827-335E-7BB6-83EA25FB570C}"/>
              </a:ext>
            </a:extLst>
          </p:cNvPr>
          <p:cNvGraphicFramePr>
            <a:graphicFrameLocks noGrp="1"/>
          </p:cNvGraphicFramePr>
          <p:nvPr>
            <p:extLst>
              <p:ext uri="{D42A27DB-BD31-4B8C-83A1-F6EECF244321}">
                <p14:modId xmlns:p14="http://schemas.microsoft.com/office/powerpoint/2010/main" val="2620327502"/>
              </p:ext>
            </p:extLst>
          </p:nvPr>
        </p:nvGraphicFramePr>
        <p:xfrm>
          <a:off x="920885" y="2166012"/>
          <a:ext cx="22542230" cy="9332568"/>
        </p:xfrm>
        <a:graphic>
          <a:graphicData uri="http://schemas.openxmlformats.org/drawingml/2006/table">
            <a:tbl>
              <a:tblPr>
                <a:effectLst>
                  <a:outerShdw blurRad="50800" dist="38100" dir="2700000" algn="tl" rotWithShape="0">
                    <a:prstClr val="black">
                      <a:alpha val="40000"/>
                    </a:prstClr>
                  </a:outerShdw>
                </a:effectLst>
              </a:tblPr>
              <a:tblGrid>
                <a:gridCol w="6495915">
                  <a:extLst>
                    <a:ext uri="{9D8B030D-6E8A-4147-A177-3AD203B41FA5}">
                      <a16:colId xmlns:a16="http://schemas.microsoft.com/office/drawing/2014/main" val="2418836754"/>
                    </a:ext>
                  </a:extLst>
                </a:gridCol>
                <a:gridCol w="16046315">
                  <a:extLst>
                    <a:ext uri="{9D8B030D-6E8A-4147-A177-3AD203B41FA5}">
                      <a16:colId xmlns:a16="http://schemas.microsoft.com/office/drawing/2014/main" val="1541173565"/>
                    </a:ext>
                  </a:extLst>
                </a:gridCol>
              </a:tblGrid>
              <a:tr h="1137348">
                <a:tc>
                  <a:txBody>
                    <a:bodyPr/>
                    <a:lstStyle/>
                    <a:p>
                      <a:pPr algn="l"/>
                      <a:r>
                        <a:rPr lang="en-US" sz="4800" b="1" dirty="0">
                          <a:solidFill>
                            <a:srgbClr val="C00000"/>
                          </a:solidFill>
                        </a:rPr>
                        <a:t>Item</a:t>
                      </a:r>
                      <a:endParaRPr lang="en-US" sz="4800" dirty="0">
                        <a:solidFill>
                          <a:srgbClr val="C00000"/>
                        </a:solidFill>
                      </a:endParaRPr>
                    </a:p>
                  </a:txBody>
                  <a:tcPr anchor="ctr">
                    <a:lnL>
                      <a:noFill/>
                    </a:lnL>
                    <a:lnR>
                      <a:noFill/>
                    </a:lnR>
                    <a:lnT>
                      <a:noFill/>
                    </a:lnT>
                    <a:lnB>
                      <a:noFill/>
                    </a:lnB>
                    <a:noFill/>
                  </a:tcPr>
                </a:tc>
                <a:tc>
                  <a:txBody>
                    <a:bodyPr/>
                    <a:lstStyle/>
                    <a:p>
                      <a:pPr algn="l"/>
                      <a:r>
                        <a:rPr lang="en-US" sz="4800" b="1" dirty="0">
                          <a:solidFill>
                            <a:srgbClr val="C00000"/>
                          </a:solidFill>
                        </a:rPr>
                        <a:t>Expectation</a:t>
                      </a:r>
                      <a:endParaRPr lang="en-US" sz="4800" dirty="0">
                        <a:solidFill>
                          <a:srgbClr val="C00000"/>
                        </a:solidFill>
                      </a:endParaRPr>
                    </a:p>
                  </a:txBody>
                  <a:tcPr anchor="ctr">
                    <a:lnL>
                      <a:noFill/>
                    </a:lnL>
                    <a:lnR>
                      <a:noFill/>
                    </a:lnR>
                    <a:lnT>
                      <a:noFill/>
                    </a:lnT>
                    <a:lnB>
                      <a:noFill/>
                    </a:lnB>
                    <a:noFill/>
                  </a:tcPr>
                </a:tc>
                <a:extLst>
                  <a:ext uri="{0D108BD9-81ED-4DB2-BD59-A6C34878D82A}">
                    <a16:rowId xmlns:a16="http://schemas.microsoft.com/office/drawing/2014/main" val="3585883057"/>
                  </a:ext>
                </a:extLst>
              </a:tr>
              <a:tr h="1525133">
                <a:tc>
                  <a:txBody>
                    <a:bodyPr/>
                    <a:lstStyle/>
                    <a:p>
                      <a:pPr algn="l"/>
                      <a:r>
                        <a:rPr lang="en-US" sz="4000" b="1" dirty="0"/>
                        <a:t>Name Badge &amp; Lanyard</a:t>
                      </a:r>
                      <a:endParaRPr lang="en-US" sz="4000" dirty="0"/>
                    </a:p>
                  </a:txBody>
                  <a:tcPr anchor="ctr">
                    <a:lnL>
                      <a:noFill/>
                    </a:lnL>
                    <a:lnR w="12700" cap="flat" cmpd="sng" algn="ctr">
                      <a:solidFill>
                        <a:schemeClr val="tx1"/>
                      </a:solidFill>
                      <a:prstDash val="solid"/>
                      <a:round/>
                      <a:headEnd type="none" w="med" len="med"/>
                      <a:tailEnd type="none" w="med" len="med"/>
                    </a:lnR>
                    <a:lnT>
                      <a:noFill/>
                    </a:lnT>
                    <a:lnB>
                      <a:noFill/>
                    </a:lnB>
                    <a:solidFill>
                      <a:schemeClr val="bg1">
                        <a:lumMod val="95000"/>
                      </a:schemeClr>
                    </a:solidFill>
                  </a:tcPr>
                </a:tc>
                <a:tc>
                  <a:txBody>
                    <a:bodyPr/>
                    <a:lstStyle/>
                    <a:p>
                      <a:pPr marL="57150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Company-issued lanyards with visible name badges are required.</a:t>
                      </a:r>
                    </a:p>
                    <a:p>
                      <a:pPr marL="57150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Only company awarded pins are permitted.</a:t>
                      </a:r>
                      <a:endParaRPr lang="en-US" sz="4000" dirty="0"/>
                    </a:p>
                  </a:txBody>
                  <a:tcPr anchor="ctr">
                    <a:lnL w="12700" cap="flat" cmpd="sng" algn="ctr">
                      <a:solidFill>
                        <a:schemeClr val="tx1"/>
                      </a:solidFill>
                      <a:prstDash val="solid"/>
                      <a:round/>
                      <a:headEnd type="none" w="med" len="med"/>
                      <a:tailEnd type="none" w="med" len="med"/>
                    </a:lnL>
                    <a:lnR>
                      <a:noFill/>
                    </a:lnR>
                    <a:lnT>
                      <a:noFill/>
                    </a:lnT>
                    <a:lnB>
                      <a:noFill/>
                    </a:lnB>
                    <a:solidFill>
                      <a:schemeClr val="bg1">
                        <a:lumMod val="95000"/>
                      </a:schemeClr>
                    </a:solidFill>
                  </a:tcPr>
                </a:tc>
                <a:extLst>
                  <a:ext uri="{0D108BD9-81ED-4DB2-BD59-A6C34878D82A}">
                    <a16:rowId xmlns:a16="http://schemas.microsoft.com/office/drawing/2014/main" val="542295386"/>
                  </a:ext>
                </a:extLst>
              </a:tr>
              <a:tr h="2304727">
                <a:tc>
                  <a:txBody>
                    <a:bodyPr/>
                    <a:lstStyle/>
                    <a:p>
                      <a:pPr algn="l"/>
                      <a:r>
                        <a:rPr lang="en-US" sz="4000" b="1" dirty="0"/>
                        <a:t>Apron</a:t>
                      </a:r>
                      <a:endParaRPr lang="en-US" sz="4000" dirty="0"/>
                    </a:p>
                  </a:txBody>
                  <a:tcPr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marL="571500" lvl="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Worn at the waist, covering both top and bottom. </a:t>
                      </a:r>
                    </a:p>
                    <a:p>
                      <a:pPr marL="571500" lvl="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Items to carry include a pen, notepad, company phone, dust cloth, wax paper, and any other company-approved items. </a:t>
                      </a:r>
                    </a:p>
                  </a:txBody>
                  <a:tcPr anchor="ctr">
                    <a:lnL w="12700" cap="flat" cmpd="sng" algn="ctr">
                      <a:solidFill>
                        <a:schemeClr val="tx1"/>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1965456105"/>
                  </a:ext>
                </a:extLst>
              </a:tr>
              <a:tr h="1225920">
                <a:tc>
                  <a:txBody>
                    <a:bodyPr/>
                    <a:lstStyle/>
                    <a:p>
                      <a:pPr algn="l"/>
                      <a:r>
                        <a:rPr lang="en-US" sz="4000" b="1" dirty="0"/>
                        <a:t>Shoes</a:t>
                      </a:r>
                      <a:endParaRPr lang="en-US" sz="4000" dirty="0"/>
                    </a:p>
                  </a:txBody>
                  <a:tcPr anchor="ctr">
                    <a:lnL>
                      <a:noFill/>
                    </a:lnL>
                    <a:lnR w="12700" cap="flat" cmpd="sng" algn="ctr">
                      <a:solidFill>
                        <a:schemeClr val="tx1"/>
                      </a:solidFill>
                      <a:prstDash val="solid"/>
                      <a:round/>
                      <a:headEnd type="none" w="med" len="med"/>
                      <a:tailEnd type="none" w="med" len="med"/>
                    </a:lnR>
                    <a:lnT>
                      <a:noFill/>
                    </a:lnT>
                    <a:lnB>
                      <a:noFill/>
                    </a:lnB>
                    <a:solidFill>
                      <a:schemeClr val="bg1">
                        <a:lumMod val="95000"/>
                      </a:schemeClr>
                    </a:solidFill>
                  </a:tcPr>
                </a:tc>
                <a:tc>
                  <a:txBody>
                    <a:bodyPr/>
                    <a:lstStyle/>
                    <a:p>
                      <a:pPr marL="571500" lvl="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Closed back, closed toed, stay secure and clean. </a:t>
                      </a:r>
                    </a:p>
                  </a:txBody>
                  <a:tcPr anchor="ctr">
                    <a:lnL w="12700" cap="flat" cmpd="sng" algn="ctr">
                      <a:solidFill>
                        <a:schemeClr val="tx1"/>
                      </a:solidFill>
                      <a:prstDash val="solid"/>
                      <a:round/>
                      <a:headEnd type="none" w="med" len="med"/>
                      <a:tailEnd type="none" w="med" len="med"/>
                    </a:lnL>
                    <a:lnR>
                      <a:noFill/>
                    </a:lnR>
                    <a:lnT>
                      <a:noFill/>
                    </a:lnT>
                    <a:lnB>
                      <a:noFill/>
                    </a:lnB>
                    <a:solidFill>
                      <a:schemeClr val="bg1">
                        <a:lumMod val="95000"/>
                      </a:schemeClr>
                    </a:solidFill>
                  </a:tcPr>
                </a:tc>
                <a:extLst>
                  <a:ext uri="{0D108BD9-81ED-4DB2-BD59-A6C34878D82A}">
                    <a16:rowId xmlns:a16="http://schemas.microsoft.com/office/drawing/2014/main" val="3933183688"/>
                  </a:ext>
                </a:extLst>
              </a:tr>
              <a:tr h="2943861">
                <a:tc>
                  <a:txBody>
                    <a:bodyPr/>
                    <a:lstStyle/>
                    <a:p>
                      <a:pPr algn="l"/>
                      <a:r>
                        <a:rPr lang="en-US" sz="4000" b="1"/>
                        <a:t>Hats &amp; Accessories</a:t>
                      </a:r>
                      <a:endParaRPr lang="en-US" sz="4000"/>
                    </a:p>
                  </a:txBody>
                  <a:tcPr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marL="57150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Game day accessories sold at Rally House, including hats, jewelry, hair accessories, face tattoos, and eye black, are allowed.</a:t>
                      </a:r>
                    </a:p>
                    <a:p>
                      <a:pPr marL="57150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Hats must be worn facing forward. </a:t>
                      </a:r>
                    </a:p>
                    <a:p>
                      <a:pPr marL="57150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Hats and Accessories must be in support of the prominent local teams and schools. </a:t>
                      </a:r>
                      <a:endParaRPr lang="en-US" sz="4000" dirty="0"/>
                    </a:p>
                  </a:txBody>
                  <a:tcPr anchor="ctr">
                    <a:lnL w="12700" cap="flat" cmpd="sng" algn="ctr">
                      <a:solidFill>
                        <a:schemeClr val="tx1"/>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2159093307"/>
                  </a:ext>
                </a:extLst>
              </a:tr>
            </a:tbl>
          </a:graphicData>
        </a:graphic>
      </p:graphicFrame>
      <p:pic>
        <p:nvPicPr>
          <p:cNvPr id="5" name="Picture 4" descr="A white and grey hat with red and black text&#10;&#10;AI-generated content may be incorrect.">
            <a:extLst>
              <a:ext uri="{FF2B5EF4-FFF2-40B4-BE49-F238E27FC236}">
                <a16:creationId xmlns:a16="http://schemas.microsoft.com/office/drawing/2014/main" id="{83E43359-BFFA-76B7-56B7-03620A25BC9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986694" y="311589"/>
            <a:ext cx="2342711" cy="2342711"/>
          </a:xfrm>
          <a:prstGeom prst="rect">
            <a:avLst/>
          </a:prstGeom>
        </p:spPr>
      </p:pic>
    </p:spTree>
    <p:custDataLst>
      <p:tags r:id="rId1"/>
    </p:custDataLst>
    <p:extLst>
      <p:ext uri="{BB962C8B-B14F-4D97-AF65-F5344CB8AC3E}">
        <p14:creationId xmlns:p14="http://schemas.microsoft.com/office/powerpoint/2010/main" val="2933293016"/>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47647-B3F6-79CB-6BC6-507D4296CA6F}"/>
            </a:ext>
          </a:extLst>
        </p:cNvPr>
        <p:cNvGrpSpPr/>
        <p:nvPr/>
      </p:nvGrpSpPr>
      <p:grpSpPr>
        <a:xfrm>
          <a:off x="0" y="0"/>
          <a:ext cx="0" cy="0"/>
          <a:chOff x="0" y="0"/>
          <a:chExt cx="0" cy="0"/>
        </a:xfrm>
      </p:grpSpPr>
      <p:sp>
        <p:nvSpPr>
          <p:cNvPr id="217" name="Text Placeholder 1">
            <a:extLst>
              <a:ext uri="{FF2B5EF4-FFF2-40B4-BE49-F238E27FC236}">
                <a16:creationId xmlns:a16="http://schemas.microsoft.com/office/drawing/2014/main" id="{947B2C41-E8DC-E91A-D130-8AB38AD36ECB}"/>
              </a:ext>
            </a:extLst>
          </p:cNvPr>
          <p:cNvSpPr>
            <a:spLocks noGrp="1"/>
          </p:cNvSpPr>
          <p:nvPr>
            <p:ph type="body" sz="quarter" idx="21"/>
          </p:nvPr>
        </p:nvSpPr>
        <p:spPr>
          <a:xfrm>
            <a:off x="6888694" y="1079500"/>
            <a:ext cx="13558846" cy="934780"/>
          </a:xfrm>
        </p:spPr>
        <p:txBody>
          <a:bodyPr>
            <a:noAutofit/>
          </a:bodyPr>
          <a:lstStyle/>
          <a:p>
            <a:pPr lvl="0" defTabSz="914400" eaLnBrk="0" fontAlgn="base" hangingPunct="0">
              <a:spcBef>
                <a:spcPct val="0"/>
              </a:spcBef>
              <a:spcAft>
                <a:spcPct val="0"/>
              </a:spcAft>
            </a:pPr>
            <a:r>
              <a:rPr lang="en-US" altLang="en-US" sz="6000" dirty="0">
                <a:solidFill>
                  <a:schemeClr val="bg2">
                    <a:lumMod val="10000"/>
                  </a:schemeClr>
                </a:solidFill>
                <a:latin typeface="Arial" panose="020B0604020202020204" pitchFamily="34" charset="0"/>
              </a:rPr>
              <a:t> Grooming &amp; Appearance Standards</a:t>
            </a:r>
          </a:p>
        </p:txBody>
      </p:sp>
      <p:sp>
        <p:nvSpPr>
          <p:cNvPr id="212" name="PICTURE SLIDE">
            <a:extLst>
              <a:ext uri="{FF2B5EF4-FFF2-40B4-BE49-F238E27FC236}">
                <a16:creationId xmlns:a16="http://schemas.microsoft.com/office/drawing/2014/main" id="{E3DF4256-E351-6764-A4FB-5259B8366A5A}"/>
              </a:ext>
            </a:extLst>
          </p:cNvPr>
          <p:cNvSpPr txBox="1">
            <a:spLocks noGrp="1"/>
          </p:cNvSpPr>
          <p:nvPr>
            <p:ph type="title"/>
          </p:nvPr>
        </p:nvSpPr>
        <p:spPr>
          <a:xfrm>
            <a:off x="1206500" y="1079500"/>
            <a:ext cx="9779000" cy="1435100"/>
          </a:xfrm>
        </p:spPr>
        <p:txBody>
          <a:bodyPr>
            <a:normAutofit/>
          </a:bodyPr>
          <a:lstStyle>
            <a:lvl1pPr>
              <a:defRPr>
                <a:latin typeface="Roboto"/>
                <a:ea typeface="Roboto"/>
                <a:cs typeface="Roboto"/>
                <a:sym typeface="Roboto"/>
              </a:defRPr>
            </a:lvl1pPr>
          </a:lstStyle>
          <a:p>
            <a:r>
              <a:rPr lang="en-US" dirty="0"/>
              <a:t>Dress Code </a:t>
            </a:r>
          </a:p>
        </p:txBody>
      </p:sp>
      <p:graphicFrame>
        <p:nvGraphicFramePr>
          <p:cNvPr id="2" name="Table 1">
            <a:extLst>
              <a:ext uri="{FF2B5EF4-FFF2-40B4-BE49-F238E27FC236}">
                <a16:creationId xmlns:a16="http://schemas.microsoft.com/office/drawing/2014/main" id="{E285E29A-2949-07F0-F001-EEEA6B266565}"/>
              </a:ext>
            </a:extLst>
          </p:cNvPr>
          <p:cNvGraphicFramePr>
            <a:graphicFrameLocks noGrp="1"/>
          </p:cNvGraphicFramePr>
          <p:nvPr>
            <p:extLst>
              <p:ext uri="{D42A27DB-BD31-4B8C-83A1-F6EECF244321}">
                <p14:modId xmlns:p14="http://schemas.microsoft.com/office/powerpoint/2010/main" val="804184672"/>
              </p:ext>
            </p:extLst>
          </p:nvPr>
        </p:nvGraphicFramePr>
        <p:xfrm>
          <a:off x="1393758" y="2369337"/>
          <a:ext cx="22139342" cy="10176945"/>
        </p:xfrm>
        <a:graphic>
          <a:graphicData uri="http://schemas.openxmlformats.org/drawingml/2006/table">
            <a:tbl>
              <a:tblPr/>
              <a:tblGrid>
                <a:gridCol w="3834995">
                  <a:extLst>
                    <a:ext uri="{9D8B030D-6E8A-4147-A177-3AD203B41FA5}">
                      <a16:colId xmlns:a16="http://schemas.microsoft.com/office/drawing/2014/main" val="2614505440"/>
                    </a:ext>
                  </a:extLst>
                </a:gridCol>
                <a:gridCol w="18304347">
                  <a:extLst>
                    <a:ext uri="{9D8B030D-6E8A-4147-A177-3AD203B41FA5}">
                      <a16:colId xmlns:a16="http://schemas.microsoft.com/office/drawing/2014/main" val="4293775893"/>
                    </a:ext>
                  </a:extLst>
                </a:gridCol>
              </a:tblGrid>
              <a:tr h="1119002">
                <a:tc>
                  <a:txBody>
                    <a:bodyPr/>
                    <a:lstStyle/>
                    <a:p>
                      <a:pPr algn="l"/>
                      <a:r>
                        <a:rPr lang="en-US" sz="4800" b="1" dirty="0">
                          <a:solidFill>
                            <a:srgbClr val="C00000"/>
                          </a:solidFill>
                        </a:rPr>
                        <a:t>Category</a:t>
                      </a:r>
                    </a:p>
                  </a:txBody>
                  <a:tcPr anchor="ctr">
                    <a:lnL>
                      <a:noFill/>
                    </a:lnL>
                    <a:lnR>
                      <a:noFill/>
                    </a:lnR>
                    <a:lnT>
                      <a:noFill/>
                    </a:lnT>
                    <a:lnB>
                      <a:noFill/>
                    </a:lnB>
                    <a:noFill/>
                  </a:tcPr>
                </a:tc>
                <a:tc>
                  <a:txBody>
                    <a:bodyPr/>
                    <a:lstStyle/>
                    <a:p>
                      <a:pPr algn="l"/>
                      <a:r>
                        <a:rPr lang="en-US" sz="4800" b="1" dirty="0">
                          <a:solidFill>
                            <a:srgbClr val="C00000"/>
                          </a:solidFill>
                        </a:rPr>
                        <a:t>Expectation</a:t>
                      </a:r>
                      <a:endParaRPr lang="en-US" sz="4800" dirty="0">
                        <a:solidFill>
                          <a:srgbClr val="C00000"/>
                        </a:solidFill>
                      </a:endParaRPr>
                    </a:p>
                  </a:txBody>
                  <a:tcPr anchor="ctr">
                    <a:lnL>
                      <a:noFill/>
                    </a:lnL>
                    <a:lnR>
                      <a:noFill/>
                    </a:lnR>
                    <a:lnT>
                      <a:noFill/>
                    </a:lnT>
                    <a:lnB>
                      <a:noFill/>
                    </a:lnB>
                    <a:noFill/>
                  </a:tcPr>
                </a:tc>
                <a:extLst>
                  <a:ext uri="{0D108BD9-81ED-4DB2-BD59-A6C34878D82A}">
                    <a16:rowId xmlns:a16="http://schemas.microsoft.com/office/drawing/2014/main" val="1198938887"/>
                  </a:ext>
                </a:extLst>
              </a:tr>
              <a:tr h="2616015">
                <a:tc>
                  <a:txBody>
                    <a:bodyPr/>
                    <a:lstStyle/>
                    <a:p>
                      <a:pPr algn="l"/>
                      <a:r>
                        <a:rPr lang="en-US" sz="4000" b="1" dirty="0"/>
                        <a:t>Hair</a:t>
                      </a:r>
                      <a:endParaRPr lang="en-US" sz="4000" dirty="0"/>
                    </a:p>
                  </a:txBody>
                  <a:tcPr anchor="ctr">
                    <a:lnL>
                      <a:noFill/>
                    </a:lnL>
                    <a:lnR w="12700" cap="flat" cmpd="sng" algn="ctr">
                      <a:solidFill>
                        <a:schemeClr val="tx1"/>
                      </a:solidFill>
                      <a:prstDash val="solid"/>
                      <a:round/>
                      <a:headEnd type="none" w="med" len="med"/>
                      <a:tailEnd type="none" w="med" len="med"/>
                    </a:lnR>
                    <a:lnT>
                      <a:noFill/>
                    </a:lnT>
                    <a:lnB>
                      <a:noFill/>
                    </a:lnB>
                    <a:solidFill>
                      <a:schemeClr val="bg1">
                        <a:lumMod val="95000"/>
                      </a:schemeClr>
                    </a:solidFill>
                  </a:tcPr>
                </a:tc>
                <a:tc>
                  <a:txBody>
                    <a:bodyPr/>
                    <a:lstStyle/>
                    <a:p>
                      <a:pPr marL="571500" marR="0" lvl="0" indent="-571500" algn="l" defTabSz="584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4000" b="0" i="0" u="none" strike="noStrike" cap="none" spc="0" baseline="0">
                          <a:solidFill>
                            <a:schemeClr val="tx1"/>
                          </a:solidFill>
                          <a:effectLst/>
                          <a:uFillTx/>
                          <a:latin typeface="+mn-lt"/>
                          <a:ea typeface="+mn-ea"/>
                          <a:cs typeface="+mn-cs"/>
                          <a:sym typeface="Helvetica Neue"/>
                        </a:rPr>
                        <a:t>Clean and styled professionally. Hair color should be consistent with maintaining a professional and approachable appearance.</a:t>
                      </a:r>
                      <a:endParaRPr lang="en-US" sz="4000"/>
                    </a:p>
                  </a:txBody>
                  <a:tcPr anchor="ctr">
                    <a:lnL w="12700" cap="flat" cmpd="sng" algn="ctr">
                      <a:solidFill>
                        <a:schemeClr val="tx1"/>
                      </a:solidFill>
                      <a:prstDash val="solid"/>
                      <a:round/>
                      <a:headEnd type="none" w="med" len="med"/>
                      <a:tailEnd type="none" w="med" len="med"/>
                    </a:lnL>
                    <a:lnR>
                      <a:noFill/>
                    </a:lnR>
                    <a:lnT>
                      <a:noFill/>
                    </a:lnT>
                    <a:lnB>
                      <a:noFill/>
                    </a:lnB>
                    <a:solidFill>
                      <a:schemeClr val="bg1">
                        <a:lumMod val="95000"/>
                      </a:schemeClr>
                    </a:solidFill>
                  </a:tcPr>
                </a:tc>
                <a:extLst>
                  <a:ext uri="{0D108BD9-81ED-4DB2-BD59-A6C34878D82A}">
                    <a16:rowId xmlns:a16="http://schemas.microsoft.com/office/drawing/2014/main" val="3814819463"/>
                  </a:ext>
                </a:extLst>
              </a:tr>
              <a:tr h="1119002">
                <a:tc>
                  <a:txBody>
                    <a:bodyPr/>
                    <a:lstStyle/>
                    <a:p>
                      <a:pPr algn="l"/>
                      <a:r>
                        <a:rPr lang="en-US" sz="4000" b="1" dirty="0"/>
                        <a:t>Facial Hair</a:t>
                      </a:r>
                      <a:endParaRPr lang="en-US" sz="4000" dirty="0"/>
                    </a:p>
                  </a:txBody>
                  <a:tcPr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marL="571500" lvl="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Kept clean, neat, and trimmed.</a:t>
                      </a:r>
                    </a:p>
                  </a:txBody>
                  <a:tcPr anchor="ctr">
                    <a:lnL w="12700" cap="flat" cmpd="sng" algn="ctr">
                      <a:solidFill>
                        <a:schemeClr val="tx1"/>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760755666"/>
                  </a:ext>
                </a:extLst>
              </a:tr>
              <a:tr h="1830447">
                <a:tc>
                  <a:txBody>
                    <a:bodyPr/>
                    <a:lstStyle/>
                    <a:p>
                      <a:pPr algn="l"/>
                      <a:r>
                        <a:rPr lang="en-US" sz="4000" b="1" dirty="0"/>
                        <a:t>Jewelry</a:t>
                      </a:r>
                      <a:endParaRPr lang="en-US" sz="4000" dirty="0"/>
                    </a:p>
                  </a:txBody>
                  <a:tcPr anchor="ctr">
                    <a:lnL>
                      <a:noFill/>
                    </a:lnL>
                    <a:lnR w="12700" cap="flat" cmpd="sng" algn="ctr">
                      <a:solidFill>
                        <a:schemeClr val="tx1"/>
                      </a:solidFill>
                      <a:prstDash val="solid"/>
                      <a:round/>
                      <a:headEnd type="none" w="med" len="med"/>
                      <a:tailEnd type="none" w="med" len="med"/>
                    </a:lnR>
                    <a:lnT>
                      <a:noFill/>
                    </a:lnT>
                    <a:lnB>
                      <a:noFill/>
                    </a:lnB>
                    <a:solidFill>
                      <a:schemeClr val="bg1">
                        <a:lumMod val="95000"/>
                      </a:schemeClr>
                    </a:solidFill>
                  </a:tcPr>
                </a:tc>
                <a:tc>
                  <a:txBody>
                    <a:bodyPr/>
                    <a:lstStyle/>
                    <a:p>
                      <a:pPr marL="285750" marR="0" lvl="0" indent="-285750" algn="l" defTabSz="584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4000" b="0" i="0" u="none" strike="noStrike" cap="none" spc="0" baseline="0" dirty="0">
                          <a:solidFill>
                            <a:schemeClr val="tx1"/>
                          </a:solidFill>
                          <a:effectLst/>
                          <a:uFillTx/>
                          <a:latin typeface="+mn-lt"/>
                          <a:ea typeface="+mn-ea"/>
                          <a:cs typeface="+mn-cs"/>
                          <a:sym typeface="Helvetica Neue"/>
                        </a:rPr>
                        <a:t>Professional and appropriate for interacting with customers and completing daily responsibilities. </a:t>
                      </a:r>
                    </a:p>
                    <a:p>
                      <a:pPr marL="285750" marR="0" lvl="0" indent="-285750" algn="l" defTabSz="584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US" sz="4000" b="0" i="0" u="none" strike="noStrike" cap="none" spc="0" baseline="0" dirty="0">
                          <a:solidFill>
                            <a:schemeClr val="tx1"/>
                          </a:solidFill>
                          <a:effectLst/>
                          <a:uFillTx/>
                          <a:latin typeface="+mn-lt"/>
                          <a:ea typeface="+mn-ea"/>
                          <a:cs typeface="+mn-cs"/>
                          <a:sym typeface="Helvetica Neue"/>
                        </a:rPr>
                        <a:t>Oversized facial and ear piercings are not allowed.</a:t>
                      </a:r>
                    </a:p>
                  </a:txBody>
                  <a:tcPr anchor="ctr">
                    <a:lnL w="12700" cap="flat" cmpd="sng" algn="ctr">
                      <a:solidFill>
                        <a:schemeClr val="tx1"/>
                      </a:solidFill>
                      <a:prstDash val="solid"/>
                      <a:round/>
                      <a:headEnd type="none" w="med" len="med"/>
                      <a:tailEnd type="none" w="med" len="med"/>
                    </a:lnL>
                    <a:lnR>
                      <a:noFill/>
                    </a:lnR>
                    <a:lnT>
                      <a:noFill/>
                    </a:lnT>
                    <a:lnB>
                      <a:noFill/>
                    </a:lnB>
                    <a:solidFill>
                      <a:schemeClr val="bg1">
                        <a:lumMod val="95000"/>
                      </a:schemeClr>
                    </a:solidFill>
                  </a:tcPr>
                </a:tc>
                <a:extLst>
                  <a:ext uri="{0D108BD9-81ED-4DB2-BD59-A6C34878D82A}">
                    <a16:rowId xmlns:a16="http://schemas.microsoft.com/office/drawing/2014/main" val="315447465"/>
                  </a:ext>
                </a:extLst>
              </a:tr>
              <a:tr h="2092046">
                <a:tc>
                  <a:txBody>
                    <a:bodyPr/>
                    <a:lstStyle/>
                    <a:p>
                      <a:pPr algn="l"/>
                      <a:r>
                        <a:rPr lang="en-US" sz="4000" b="1" dirty="0"/>
                        <a:t>Tattoos</a:t>
                      </a:r>
                      <a:endParaRPr lang="en-US" sz="4000" dirty="0"/>
                    </a:p>
                  </a:txBody>
                  <a:tcPr anchor="ctr">
                    <a:lnL>
                      <a:noFill/>
                    </a:lnL>
                    <a:lnR w="12700" cap="flat" cmpd="sng" algn="ctr">
                      <a:solidFill>
                        <a:schemeClr val="tx1"/>
                      </a:solidFill>
                      <a:prstDash val="solid"/>
                      <a:round/>
                      <a:headEnd type="none" w="med" len="med"/>
                      <a:tailEnd type="none" w="med" len="med"/>
                    </a:lnR>
                    <a:lnT>
                      <a:noFill/>
                    </a:lnT>
                    <a:lnB>
                      <a:noFill/>
                    </a:lnB>
                    <a:noFill/>
                  </a:tcPr>
                </a:tc>
                <a:tc>
                  <a:txBody>
                    <a:bodyPr/>
                    <a:lstStyle/>
                    <a:p>
                      <a:pPr marL="57150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Permitted but are to be covered if they could be perceived as offensive, unprofessional or distracting, to include the design and location of the tattoo. </a:t>
                      </a:r>
                      <a:endParaRPr lang="en-US" sz="4000" dirty="0"/>
                    </a:p>
                  </a:txBody>
                  <a:tcPr anchor="ctr">
                    <a:lnL w="12700" cap="flat" cmpd="sng" algn="ctr">
                      <a:solidFill>
                        <a:schemeClr val="tx1"/>
                      </a:solidFill>
                      <a:prstDash val="solid"/>
                      <a:round/>
                      <a:headEnd type="none" w="med" len="med"/>
                      <a:tailEnd type="none" w="med" len="med"/>
                    </a:lnL>
                    <a:lnR>
                      <a:noFill/>
                    </a:lnR>
                    <a:lnT>
                      <a:noFill/>
                    </a:lnT>
                    <a:lnB>
                      <a:noFill/>
                    </a:lnB>
                    <a:noFill/>
                  </a:tcPr>
                </a:tc>
                <a:extLst>
                  <a:ext uri="{0D108BD9-81ED-4DB2-BD59-A6C34878D82A}">
                    <a16:rowId xmlns:a16="http://schemas.microsoft.com/office/drawing/2014/main" val="3463441337"/>
                  </a:ext>
                </a:extLst>
              </a:tr>
              <a:tr h="1249352">
                <a:tc>
                  <a:txBody>
                    <a:bodyPr/>
                    <a:lstStyle/>
                    <a:p>
                      <a:pPr algn="l"/>
                      <a:r>
                        <a:rPr lang="en-US" sz="4000" b="1" dirty="0"/>
                        <a:t>Makeup</a:t>
                      </a:r>
                      <a:endParaRPr lang="en-US" sz="4000" dirty="0"/>
                    </a:p>
                  </a:txBody>
                  <a:tcPr anchor="ctr">
                    <a:lnL>
                      <a:noFill/>
                    </a:lnL>
                    <a:lnR w="12700" cap="flat" cmpd="sng" algn="ctr">
                      <a:solidFill>
                        <a:schemeClr val="tx1"/>
                      </a:solidFill>
                      <a:prstDash val="solid"/>
                      <a:round/>
                      <a:headEnd type="none" w="med" len="med"/>
                      <a:tailEnd type="none" w="med" len="med"/>
                    </a:lnR>
                    <a:lnT>
                      <a:noFill/>
                    </a:lnT>
                    <a:lnB>
                      <a:noFill/>
                    </a:lnB>
                    <a:solidFill>
                      <a:schemeClr val="bg1">
                        <a:lumMod val="95000"/>
                      </a:schemeClr>
                    </a:solidFill>
                  </a:tcPr>
                </a:tc>
                <a:tc>
                  <a:txBody>
                    <a:bodyPr/>
                    <a:lstStyle/>
                    <a:p>
                      <a:pPr marL="571500" indent="-571500" algn="l">
                        <a:buFont typeface="Wingdings" panose="05000000000000000000" pitchFamily="2" charset="2"/>
                        <a:buChar char="ü"/>
                      </a:pPr>
                      <a:r>
                        <a:rPr lang="en-US" sz="4000" b="0" i="0" u="none" strike="noStrike" cap="none" spc="0" baseline="0" dirty="0">
                          <a:solidFill>
                            <a:schemeClr val="tx1"/>
                          </a:solidFill>
                          <a:effectLst/>
                          <a:uFillTx/>
                          <a:latin typeface="+mn-lt"/>
                          <a:ea typeface="+mn-ea"/>
                          <a:cs typeface="+mn-cs"/>
                          <a:sym typeface="Helvetica Neue"/>
                        </a:rPr>
                        <a:t>Should be applied in a manner that is neat, professional, and is not excessive or distracting. </a:t>
                      </a:r>
                      <a:endParaRPr lang="en-US" sz="4000" dirty="0"/>
                    </a:p>
                  </a:txBody>
                  <a:tcPr anchor="ctr">
                    <a:lnL w="12700" cap="flat" cmpd="sng" algn="ctr">
                      <a:solidFill>
                        <a:schemeClr val="tx1"/>
                      </a:solidFill>
                      <a:prstDash val="solid"/>
                      <a:round/>
                      <a:headEnd type="none" w="med" len="med"/>
                      <a:tailEnd type="none" w="med" len="med"/>
                    </a:lnL>
                    <a:lnR>
                      <a:noFill/>
                    </a:lnR>
                    <a:lnT>
                      <a:noFill/>
                    </a:lnT>
                    <a:lnB>
                      <a:noFill/>
                    </a:lnB>
                    <a:solidFill>
                      <a:schemeClr val="bg1">
                        <a:lumMod val="95000"/>
                      </a:schemeClr>
                    </a:solidFill>
                  </a:tcPr>
                </a:tc>
                <a:extLst>
                  <a:ext uri="{0D108BD9-81ED-4DB2-BD59-A6C34878D82A}">
                    <a16:rowId xmlns:a16="http://schemas.microsoft.com/office/drawing/2014/main" val="3981951949"/>
                  </a:ext>
                </a:extLst>
              </a:tr>
            </a:tbl>
          </a:graphicData>
        </a:graphic>
      </p:graphicFrame>
    </p:spTree>
    <p:custDataLst>
      <p:tags r:id="rId1"/>
    </p:custDataLst>
    <p:extLst>
      <p:ext uri="{BB962C8B-B14F-4D97-AF65-F5344CB8AC3E}">
        <p14:creationId xmlns:p14="http://schemas.microsoft.com/office/powerpoint/2010/main" val="1743766671"/>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5D6A8A-1315-E9AA-D8A3-CFA4EDF5E0FF}"/>
            </a:ext>
          </a:extLst>
        </p:cNvPr>
        <p:cNvGrpSpPr/>
        <p:nvPr/>
      </p:nvGrpSpPr>
      <p:grpSpPr>
        <a:xfrm>
          <a:off x="0" y="0"/>
          <a:ext cx="0" cy="0"/>
          <a:chOff x="0" y="0"/>
          <a:chExt cx="0" cy="0"/>
        </a:xfrm>
      </p:grpSpPr>
      <p:sp>
        <p:nvSpPr>
          <p:cNvPr id="217" name="Text Placeholder 1">
            <a:extLst>
              <a:ext uri="{FF2B5EF4-FFF2-40B4-BE49-F238E27FC236}">
                <a16:creationId xmlns:a16="http://schemas.microsoft.com/office/drawing/2014/main" id="{C206EE09-9284-78C1-C1A8-887B3AA0E8A3}"/>
              </a:ext>
            </a:extLst>
          </p:cNvPr>
          <p:cNvSpPr>
            <a:spLocks noGrp="1"/>
          </p:cNvSpPr>
          <p:nvPr>
            <p:ph type="body" sz="quarter" idx="21"/>
          </p:nvPr>
        </p:nvSpPr>
        <p:spPr>
          <a:xfrm>
            <a:off x="1206500" y="2372962"/>
            <a:ext cx="12100938" cy="934780"/>
          </a:xfrm>
        </p:spPr>
        <p:txBody>
          <a:bodyPr>
            <a:normAutofit/>
          </a:bodyPr>
          <a:lstStyle/>
          <a:p>
            <a:r>
              <a:rPr lang="en-US" dirty="0">
                <a:solidFill>
                  <a:srgbClr val="C00000"/>
                </a:solidFill>
              </a:rPr>
              <a:t>Positive Alignment </a:t>
            </a:r>
          </a:p>
        </p:txBody>
      </p:sp>
      <p:sp>
        <p:nvSpPr>
          <p:cNvPr id="212" name="PICTURE SLIDE">
            <a:extLst>
              <a:ext uri="{FF2B5EF4-FFF2-40B4-BE49-F238E27FC236}">
                <a16:creationId xmlns:a16="http://schemas.microsoft.com/office/drawing/2014/main" id="{75A148DC-3616-4749-6215-77D9C0F298C1}"/>
              </a:ext>
            </a:extLst>
          </p:cNvPr>
          <p:cNvSpPr txBox="1">
            <a:spLocks noGrp="1"/>
          </p:cNvSpPr>
          <p:nvPr>
            <p:ph type="title"/>
          </p:nvPr>
        </p:nvSpPr>
        <p:spPr>
          <a:xfrm>
            <a:off x="1206500" y="1079500"/>
            <a:ext cx="15194334" cy="1435100"/>
          </a:xfrm>
        </p:spPr>
        <p:txBody>
          <a:bodyPr>
            <a:normAutofit/>
          </a:bodyPr>
          <a:lstStyle>
            <a:lvl1pPr>
              <a:defRPr>
                <a:latin typeface="Roboto"/>
                <a:ea typeface="Roboto"/>
                <a:cs typeface="Roboto"/>
                <a:sym typeface="Roboto"/>
              </a:defRPr>
            </a:lvl1pPr>
          </a:lstStyle>
          <a:p>
            <a:r>
              <a:rPr lang="en-US" dirty="0"/>
              <a:t>SM: Champion the Change  </a:t>
            </a:r>
          </a:p>
        </p:txBody>
      </p:sp>
      <p:pic>
        <p:nvPicPr>
          <p:cNvPr id="5" name="Content Placeholder 4" descr="A white trophy in a circle&#10;&#10;AI-generated content may be incorrect.">
            <a:extLst>
              <a:ext uri="{FF2B5EF4-FFF2-40B4-BE49-F238E27FC236}">
                <a16:creationId xmlns:a16="http://schemas.microsoft.com/office/drawing/2014/main" id="{01D9E647-8705-B67C-F16F-AB73D2151A00}"/>
              </a:ext>
            </a:extLst>
          </p:cNvPr>
          <p:cNvPicPr>
            <a:picLocks noGrp="1" noChangeAspect="1"/>
          </p:cNvPicPr>
          <p:nvPr>
            <p:ph sz="quarter" idx="23"/>
          </p:nvPr>
        </p:nvPicPr>
        <p:blipFill>
          <a:blip r:embed="rId4">
            <a:extLst>
              <a:ext uri="{28A0092B-C50C-407E-A947-70E740481C1C}">
                <a14:useLocalDpi xmlns:a14="http://schemas.microsoft.com/office/drawing/2010/main" val="0"/>
              </a:ext>
            </a:extLst>
          </a:blip>
          <a:stretch>
            <a:fillRect/>
          </a:stretch>
        </p:blipFill>
        <p:spPr>
          <a:xfrm>
            <a:off x="1460499" y="4745295"/>
            <a:ext cx="2971483" cy="2971483"/>
          </a:xfrm>
        </p:spPr>
      </p:pic>
      <p:sp>
        <p:nvSpPr>
          <p:cNvPr id="3" name="TextBox 2">
            <a:extLst>
              <a:ext uri="{FF2B5EF4-FFF2-40B4-BE49-F238E27FC236}">
                <a16:creationId xmlns:a16="http://schemas.microsoft.com/office/drawing/2014/main" id="{DCCCE09E-AC94-FA04-056A-B8E650264E4D}"/>
              </a:ext>
            </a:extLst>
          </p:cNvPr>
          <p:cNvSpPr txBox="1"/>
          <p:nvPr/>
        </p:nvSpPr>
        <p:spPr>
          <a:xfrm>
            <a:off x="4626583" y="4745295"/>
            <a:ext cx="18127494" cy="286232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6000" dirty="0"/>
              <a:t>Your leadership sets the tone for how this policy is adopted across your stores. Here’s how to lead a successful rollout:</a:t>
            </a:r>
          </a:p>
        </p:txBody>
      </p:sp>
    </p:spTree>
    <p:custDataLst>
      <p:tags r:id="rId1"/>
    </p:custDataLst>
    <p:extLst>
      <p:ext uri="{BB962C8B-B14F-4D97-AF65-F5344CB8AC3E}">
        <p14:creationId xmlns:p14="http://schemas.microsoft.com/office/powerpoint/2010/main" val="358145254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55FED-C3B8-1EE5-CBDB-8787F7B94BDA}"/>
            </a:ext>
          </a:extLst>
        </p:cNvPr>
        <p:cNvGrpSpPr/>
        <p:nvPr/>
      </p:nvGrpSpPr>
      <p:grpSpPr>
        <a:xfrm>
          <a:off x="0" y="0"/>
          <a:ext cx="0" cy="0"/>
          <a:chOff x="0" y="0"/>
          <a:chExt cx="0" cy="0"/>
        </a:xfrm>
      </p:grpSpPr>
      <p:sp>
        <p:nvSpPr>
          <p:cNvPr id="217" name="Text Placeholder 1">
            <a:extLst>
              <a:ext uri="{FF2B5EF4-FFF2-40B4-BE49-F238E27FC236}">
                <a16:creationId xmlns:a16="http://schemas.microsoft.com/office/drawing/2014/main" id="{84A38FD3-2677-397E-B2FC-EFA49BE1BD37}"/>
              </a:ext>
            </a:extLst>
          </p:cNvPr>
          <p:cNvSpPr>
            <a:spLocks noGrp="1"/>
          </p:cNvSpPr>
          <p:nvPr>
            <p:ph type="body" sz="quarter" idx="21"/>
          </p:nvPr>
        </p:nvSpPr>
        <p:spPr>
          <a:xfrm>
            <a:off x="1206500" y="2372962"/>
            <a:ext cx="9779000" cy="934780"/>
          </a:xfrm>
        </p:spPr>
        <p:txBody>
          <a:bodyPr>
            <a:normAutofit/>
          </a:bodyPr>
          <a:lstStyle/>
          <a:p>
            <a:r>
              <a:rPr lang="en-US" dirty="0">
                <a:solidFill>
                  <a:srgbClr val="C00000"/>
                </a:solidFill>
              </a:rPr>
              <a:t>Model First  </a:t>
            </a:r>
          </a:p>
        </p:txBody>
      </p:sp>
      <p:sp>
        <p:nvSpPr>
          <p:cNvPr id="212" name="PICTURE SLIDE">
            <a:extLst>
              <a:ext uri="{FF2B5EF4-FFF2-40B4-BE49-F238E27FC236}">
                <a16:creationId xmlns:a16="http://schemas.microsoft.com/office/drawing/2014/main" id="{8C314438-0DBB-D5A6-7C0F-A8CCBD2F3FDA}"/>
              </a:ext>
            </a:extLst>
          </p:cNvPr>
          <p:cNvSpPr txBox="1">
            <a:spLocks noGrp="1"/>
          </p:cNvSpPr>
          <p:nvPr>
            <p:ph type="title"/>
          </p:nvPr>
        </p:nvSpPr>
        <p:spPr>
          <a:xfrm>
            <a:off x="1206500" y="1079500"/>
            <a:ext cx="15194334" cy="1435100"/>
          </a:xfrm>
        </p:spPr>
        <p:txBody>
          <a:bodyPr>
            <a:normAutofit/>
          </a:bodyPr>
          <a:lstStyle>
            <a:lvl1pPr>
              <a:defRPr>
                <a:latin typeface="Roboto"/>
                <a:ea typeface="Roboto"/>
                <a:cs typeface="Roboto"/>
                <a:sym typeface="Roboto"/>
              </a:defRPr>
            </a:lvl1pPr>
          </a:lstStyle>
          <a:p>
            <a:r>
              <a:rPr lang="en-US" dirty="0"/>
              <a:t>SM: Champion the Change  </a:t>
            </a:r>
          </a:p>
        </p:txBody>
      </p:sp>
      <p:sp>
        <p:nvSpPr>
          <p:cNvPr id="219" name="Content Placeholder 5">
            <a:extLst>
              <a:ext uri="{FF2B5EF4-FFF2-40B4-BE49-F238E27FC236}">
                <a16:creationId xmlns:a16="http://schemas.microsoft.com/office/drawing/2014/main" id="{2B84F3BE-6C04-AE15-40AE-07534378A72F}"/>
              </a:ext>
            </a:extLst>
          </p:cNvPr>
          <p:cNvSpPr>
            <a:spLocks noGrp="1"/>
          </p:cNvSpPr>
          <p:nvPr>
            <p:ph sz="quarter" idx="23"/>
          </p:nvPr>
        </p:nvSpPr>
        <p:spPr>
          <a:xfrm>
            <a:off x="23749000" y="13169900"/>
            <a:ext cx="914400" cy="914400"/>
          </a:xfrm>
        </p:spPr>
        <p:txBody>
          <a:bodyPr/>
          <a:lstStyle/>
          <a:p>
            <a:endParaRPr lang="en-US"/>
          </a:p>
        </p:txBody>
      </p:sp>
      <p:sp>
        <p:nvSpPr>
          <p:cNvPr id="3" name="TextBox 2">
            <a:extLst>
              <a:ext uri="{FF2B5EF4-FFF2-40B4-BE49-F238E27FC236}">
                <a16:creationId xmlns:a16="http://schemas.microsoft.com/office/drawing/2014/main" id="{A0465168-1A61-50D2-2AE7-58BEE7783C69}"/>
              </a:ext>
            </a:extLst>
          </p:cNvPr>
          <p:cNvSpPr txBox="1"/>
          <p:nvPr/>
        </p:nvSpPr>
        <p:spPr>
          <a:xfrm>
            <a:off x="3000983" y="5138995"/>
            <a:ext cx="18127494" cy="193899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lvl="0" algn="l" defTabSz="914400" eaLnBrk="0" fontAlgn="base">
              <a:spcBef>
                <a:spcPct val="0"/>
              </a:spcBef>
              <a:spcAft>
                <a:spcPct val="0"/>
              </a:spcAft>
            </a:pPr>
            <a:r>
              <a:rPr lang="en-US" altLang="en-US" sz="6000" dirty="0">
                <a:solidFill>
                  <a:schemeClr val="tx1"/>
                </a:solidFill>
                <a:latin typeface="Arial" panose="020B0604020202020204" pitchFamily="34" charset="0"/>
              </a:rPr>
              <a:t>Leaders should follow all aspects of the uniform policy; this sets the tone.</a:t>
            </a:r>
          </a:p>
        </p:txBody>
      </p:sp>
    </p:spTree>
    <p:custDataLst>
      <p:tags r:id="rId1"/>
    </p:custDataLst>
    <p:extLst>
      <p:ext uri="{BB962C8B-B14F-4D97-AF65-F5344CB8AC3E}">
        <p14:creationId xmlns:p14="http://schemas.microsoft.com/office/powerpoint/2010/main" val="502679867"/>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40228D-D33D-1967-12F8-405DA910649A}"/>
            </a:ext>
          </a:extLst>
        </p:cNvPr>
        <p:cNvGrpSpPr/>
        <p:nvPr/>
      </p:nvGrpSpPr>
      <p:grpSpPr>
        <a:xfrm>
          <a:off x="0" y="0"/>
          <a:ext cx="0" cy="0"/>
          <a:chOff x="0" y="0"/>
          <a:chExt cx="0" cy="0"/>
        </a:xfrm>
      </p:grpSpPr>
      <p:sp>
        <p:nvSpPr>
          <p:cNvPr id="217" name="Text Placeholder 1">
            <a:extLst>
              <a:ext uri="{FF2B5EF4-FFF2-40B4-BE49-F238E27FC236}">
                <a16:creationId xmlns:a16="http://schemas.microsoft.com/office/drawing/2014/main" id="{677B3867-8204-2DB4-38EF-23FEE06166F7}"/>
              </a:ext>
            </a:extLst>
          </p:cNvPr>
          <p:cNvSpPr>
            <a:spLocks noGrp="1"/>
          </p:cNvSpPr>
          <p:nvPr>
            <p:ph type="body" sz="quarter" idx="21"/>
          </p:nvPr>
        </p:nvSpPr>
        <p:spPr>
          <a:xfrm>
            <a:off x="1206500" y="2372962"/>
            <a:ext cx="9779000" cy="934780"/>
          </a:xfrm>
        </p:spPr>
        <p:txBody>
          <a:bodyPr>
            <a:normAutofit/>
          </a:bodyPr>
          <a:lstStyle/>
          <a:p>
            <a:r>
              <a:rPr lang="en-US" dirty="0">
                <a:solidFill>
                  <a:srgbClr val="C00000"/>
                </a:solidFill>
              </a:rPr>
              <a:t>Reinforce the “Why”</a:t>
            </a:r>
          </a:p>
        </p:txBody>
      </p:sp>
      <p:sp>
        <p:nvSpPr>
          <p:cNvPr id="212" name="PICTURE SLIDE">
            <a:extLst>
              <a:ext uri="{FF2B5EF4-FFF2-40B4-BE49-F238E27FC236}">
                <a16:creationId xmlns:a16="http://schemas.microsoft.com/office/drawing/2014/main" id="{F5CD261E-EF97-6356-9360-9617138C7465}"/>
              </a:ext>
            </a:extLst>
          </p:cNvPr>
          <p:cNvSpPr txBox="1">
            <a:spLocks noGrp="1"/>
          </p:cNvSpPr>
          <p:nvPr>
            <p:ph type="title"/>
          </p:nvPr>
        </p:nvSpPr>
        <p:spPr>
          <a:xfrm>
            <a:off x="1206500" y="1079500"/>
            <a:ext cx="15194334" cy="1435100"/>
          </a:xfrm>
        </p:spPr>
        <p:txBody>
          <a:bodyPr>
            <a:normAutofit/>
          </a:bodyPr>
          <a:lstStyle>
            <a:lvl1pPr>
              <a:defRPr>
                <a:latin typeface="Roboto"/>
                <a:ea typeface="Roboto"/>
                <a:cs typeface="Roboto"/>
                <a:sym typeface="Roboto"/>
              </a:defRPr>
            </a:lvl1pPr>
          </a:lstStyle>
          <a:p>
            <a:r>
              <a:rPr lang="en-US" dirty="0"/>
              <a:t>SM: Champion the Change  </a:t>
            </a:r>
          </a:p>
        </p:txBody>
      </p:sp>
      <p:sp>
        <p:nvSpPr>
          <p:cNvPr id="219" name="Content Placeholder 5">
            <a:extLst>
              <a:ext uri="{FF2B5EF4-FFF2-40B4-BE49-F238E27FC236}">
                <a16:creationId xmlns:a16="http://schemas.microsoft.com/office/drawing/2014/main" id="{A94A2AD4-917B-B0B5-29EC-AD4EC888EA3B}"/>
              </a:ext>
            </a:extLst>
          </p:cNvPr>
          <p:cNvSpPr>
            <a:spLocks noGrp="1"/>
          </p:cNvSpPr>
          <p:nvPr>
            <p:ph sz="quarter" idx="23"/>
          </p:nvPr>
        </p:nvSpPr>
        <p:spPr>
          <a:xfrm>
            <a:off x="23749000" y="13169900"/>
            <a:ext cx="914400" cy="914400"/>
          </a:xfrm>
        </p:spPr>
        <p:txBody>
          <a:bodyPr/>
          <a:lstStyle/>
          <a:p>
            <a:endParaRPr lang="en-US"/>
          </a:p>
        </p:txBody>
      </p:sp>
      <p:sp>
        <p:nvSpPr>
          <p:cNvPr id="3" name="TextBox 2">
            <a:extLst>
              <a:ext uri="{FF2B5EF4-FFF2-40B4-BE49-F238E27FC236}">
                <a16:creationId xmlns:a16="http://schemas.microsoft.com/office/drawing/2014/main" id="{BE99EEF9-5D7F-AD53-31AA-FA4FFAECDD2D}"/>
              </a:ext>
            </a:extLst>
          </p:cNvPr>
          <p:cNvSpPr txBox="1"/>
          <p:nvPr/>
        </p:nvSpPr>
        <p:spPr>
          <a:xfrm>
            <a:off x="1497249" y="3945195"/>
            <a:ext cx="20461051" cy="402950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lIns="91440" tIns="45720" rIns="91440" bIns="45720" anchor="t">
            <a:spAutoFit/>
          </a:bodyPr>
          <a:lstStyle/>
          <a:p>
            <a:pPr lvl="0" algn="l" defTabSz="914400" eaLnBrk="0" fontAlgn="base">
              <a:lnSpc>
                <a:spcPct val="150000"/>
              </a:lnSpc>
              <a:spcBef>
                <a:spcPct val="0"/>
              </a:spcBef>
              <a:spcAft>
                <a:spcPct val="0"/>
              </a:spcAft>
              <a:buFontTx/>
              <a:buChar char="•"/>
            </a:pPr>
            <a:r>
              <a:rPr lang="en-US" altLang="en-US" sz="4400" dirty="0">
                <a:solidFill>
                  <a:schemeClr val="tx1"/>
                </a:solidFill>
                <a:latin typeface="Arial" panose="020B0604020202020204" pitchFamily="34" charset="0"/>
              </a:rPr>
              <a:t>Tie the policy to brand pride, consistency, and customer experience </a:t>
            </a:r>
          </a:p>
          <a:p>
            <a:pPr lvl="0" algn="l" defTabSz="914400" eaLnBrk="0" fontAlgn="base">
              <a:lnSpc>
                <a:spcPct val="150000"/>
              </a:lnSpc>
              <a:spcBef>
                <a:spcPct val="0"/>
              </a:spcBef>
              <a:spcAft>
                <a:spcPct val="0"/>
              </a:spcAft>
              <a:buFontTx/>
              <a:buChar char="•"/>
            </a:pPr>
            <a:r>
              <a:rPr lang="en-US" altLang="en-US" sz="4400" dirty="0">
                <a:solidFill>
                  <a:schemeClr val="tx1"/>
                </a:solidFill>
                <a:latin typeface="Arial" panose="020B0604020202020204" pitchFamily="34" charset="0"/>
              </a:rPr>
              <a:t>Share the purpose behind the change</a:t>
            </a:r>
          </a:p>
          <a:p>
            <a:pPr lvl="0" algn="l" defTabSz="914400" eaLnBrk="0" fontAlgn="base">
              <a:lnSpc>
                <a:spcPct val="150000"/>
              </a:lnSpc>
              <a:spcBef>
                <a:spcPct val="0"/>
              </a:spcBef>
              <a:spcAft>
                <a:spcPct val="0"/>
              </a:spcAft>
              <a:buFontTx/>
              <a:buChar char="•"/>
            </a:pPr>
            <a:r>
              <a:rPr lang="en-US" sz="4400" dirty="0"/>
              <a:t>Position the change with leadership language, not ‘they said”</a:t>
            </a:r>
          </a:p>
          <a:p>
            <a:pPr lvl="0" algn="l" defTabSz="914400" eaLnBrk="0" fontAlgn="base">
              <a:lnSpc>
                <a:spcPct val="150000"/>
              </a:lnSpc>
              <a:spcBef>
                <a:spcPct val="0"/>
              </a:spcBef>
              <a:spcAft>
                <a:spcPct val="0"/>
              </a:spcAft>
              <a:buFontTx/>
              <a:buChar char="•"/>
            </a:pPr>
            <a:r>
              <a:rPr lang="en-US" sz="4400" dirty="0">
                <a:solidFill>
                  <a:schemeClr val="tx1"/>
                </a:solidFill>
                <a:latin typeface="Helvetica Neue"/>
              </a:rPr>
              <a:t>Never relinquish your authority</a:t>
            </a:r>
          </a:p>
        </p:txBody>
      </p:sp>
    </p:spTree>
    <p:custDataLst>
      <p:tags r:id="rId1"/>
    </p:custDataLst>
    <p:extLst>
      <p:ext uri="{BB962C8B-B14F-4D97-AF65-F5344CB8AC3E}">
        <p14:creationId xmlns:p14="http://schemas.microsoft.com/office/powerpoint/2010/main" val="2758141797"/>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3C6F8-37DE-21DC-6EAA-55DBB1207B01}"/>
            </a:ext>
          </a:extLst>
        </p:cNvPr>
        <p:cNvGrpSpPr/>
        <p:nvPr/>
      </p:nvGrpSpPr>
      <p:grpSpPr>
        <a:xfrm>
          <a:off x="0" y="0"/>
          <a:ext cx="0" cy="0"/>
          <a:chOff x="0" y="0"/>
          <a:chExt cx="0" cy="0"/>
        </a:xfrm>
      </p:grpSpPr>
      <p:sp>
        <p:nvSpPr>
          <p:cNvPr id="217" name="Text Placeholder 1">
            <a:extLst>
              <a:ext uri="{FF2B5EF4-FFF2-40B4-BE49-F238E27FC236}">
                <a16:creationId xmlns:a16="http://schemas.microsoft.com/office/drawing/2014/main" id="{C2F3F914-3D4E-146E-3C90-91C6521D2081}"/>
              </a:ext>
            </a:extLst>
          </p:cNvPr>
          <p:cNvSpPr>
            <a:spLocks noGrp="1"/>
          </p:cNvSpPr>
          <p:nvPr>
            <p:ph type="body" sz="quarter" idx="21"/>
          </p:nvPr>
        </p:nvSpPr>
        <p:spPr>
          <a:xfrm>
            <a:off x="1206499" y="2372961"/>
            <a:ext cx="12879151" cy="1015663"/>
          </a:xfrm>
        </p:spPr>
        <p:txBody>
          <a:bodyPr>
            <a:normAutofit/>
          </a:bodyPr>
          <a:lstStyle/>
          <a:p>
            <a:r>
              <a:rPr lang="en-US" dirty="0">
                <a:solidFill>
                  <a:srgbClr val="C00000"/>
                </a:solidFill>
              </a:rPr>
              <a:t>Ensure Fairness and Consistency</a:t>
            </a:r>
          </a:p>
        </p:txBody>
      </p:sp>
      <p:sp>
        <p:nvSpPr>
          <p:cNvPr id="212" name="PICTURE SLIDE">
            <a:extLst>
              <a:ext uri="{FF2B5EF4-FFF2-40B4-BE49-F238E27FC236}">
                <a16:creationId xmlns:a16="http://schemas.microsoft.com/office/drawing/2014/main" id="{D6447D0E-2674-81C3-D35F-82DFD9024A3A}"/>
              </a:ext>
            </a:extLst>
          </p:cNvPr>
          <p:cNvSpPr txBox="1">
            <a:spLocks noGrp="1"/>
          </p:cNvSpPr>
          <p:nvPr>
            <p:ph type="title"/>
          </p:nvPr>
        </p:nvSpPr>
        <p:spPr>
          <a:xfrm>
            <a:off x="1206500" y="1079500"/>
            <a:ext cx="15194334" cy="1435100"/>
          </a:xfrm>
        </p:spPr>
        <p:txBody>
          <a:bodyPr>
            <a:normAutofit/>
          </a:bodyPr>
          <a:lstStyle>
            <a:lvl1pPr>
              <a:defRPr>
                <a:latin typeface="Roboto"/>
                <a:ea typeface="Roboto"/>
                <a:cs typeface="Roboto"/>
                <a:sym typeface="Roboto"/>
              </a:defRPr>
            </a:lvl1pPr>
          </a:lstStyle>
          <a:p>
            <a:r>
              <a:rPr lang="en-US" dirty="0"/>
              <a:t>SM: Champion the Change  </a:t>
            </a:r>
          </a:p>
        </p:txBody>
      </p:sp>
      <p:sp>
        <p:nvSpPr>
          <p:cNvPr id="219" name="Content Placeholder 5">
            <a:extLst>
              <a:ext uri="{FF2B5EF4-FFF2-40B4-BE49-F238E27FC236}">
                <a16:creationId xmlns:a16="http://schemas.microsoft.com/office/drawing/2014/main" id="{639B4D9E-0EA6-104F-70DD-E898BD470F7E}"/>
              </a:ext>
            </a:extLst>
          </p:cNvPr>
          <p:cNvSpPr>
            <a:spLocks noGrp="1"/>
          </p:cNvSpPr>
          <p:nvPr>
            <p:ph sz="quarter" idx="23"/>
          </p:nvPr>
        </p:nvSpPr>
        <p:spPr>
          <a:xfrm>
            <a:off x="23749000" y="13169900"/>
            <a:ext cx="914400" cy="914400"/>
          </a:xfrm>
        </p:spPr>
        <p:txBody>
          <a:bodyPr/>
          <a:lstStyle/>
          <a:p>
            <a:endParaRPr lang="en-US"/>
          </a:p>
        </p:txBody>
      </p:sp>
      <p:sp>
        <p:nvSpPr>
          <p:cNvPr id="2" name="Rectangle 1">
            <a:extLst>
              <a:ext uri="{FF2B5EF4-FFF2-40B4-BE49-F238E27FC236}">
                <a16:creationId xmlns:a16="http://schemas.microsoft.com/office/drawing/2014/main" id="{176907B1-1AAE-F46F-DA23-6BDDC687BAC7}"/>
              </a:ext>
            </a:extLst>
          </p:cNvPr>
          <p:cNvSpPr>
            <a:spLocks noChangeArrowheads="1"/>
          </p:cNvSpPr>
          <p:nvPr/>
        </p:nvSpPr>
        <p:spPr bwMode="auto">
          <a:xfrm>
            <a:off x="0" y="0"/>
            <a:ext cx="2438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Address appearance concerns early and privately</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E865CACE-50D9-69D7-B14C-2AAFC2E38BFE}"/>
              </a:ext>
            </a:extLst>
          </p:cNvPr>
          <p:cNvSpPr>
            <a:spLocks noChangeArrowheads="1"/>
          </p:cNvSpPr>
          <p:nvPr/>
        </p:nvSpPr>
        <p:spPr bwMode="auto">
          <a:xfrm>
            <a:off x="0" y="0"/>
            <a:ext cx="24384000" cy="15875"/>
          </a:xfrm>
          <a:prstGeom prst="rect">
            <a:avLst/>
          </a:prstGeom>
          <a:solidFill>
            <a:srgbClr val="000000"/>
          </a:solidFill>
          <a:ln w="9525">
            <a:solidFill>
              <a:schemeClr val="tx1"/>
            </a:solidFill>
            <a:prstDash val="solid"/>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3">
            <a:extLst>
              <a:ext uri="{FF2B5EF4-FFF2-40B4-BE49-F238E27FC236}">
                <a16:creationId xmlns:a16="http://schemas.microsoft.com/office/drawing/2014/main" id="{45AB73C4-F9E6-6276-5AE4-A085E24BFA60}"/>
              </a:ext>
            </a:extLst>
          </p:cNvPr>
          <p:cNvSpPr>
            <a:spLocks noChangeArrowheads="1"/>
          </p:cNvSpPr>
          <p:nvPr/>
        </p:nvSpPr>
        <p:spPr bwMode="auto">
          <a:xfrm>
            <a:off x="1472117" y="2701861"/>
            <a:ext cx="18599557"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0" b="1" i="0" u="none" strike="noStrike" cap="none" normalizeH="0" baseline="0" dirty="0">
              <a:ln>
                <a:noFill/>
              </a:ln>
              <a:solidFill>
                <a:schemeClr val="tx1"/>
              </a:solidFill>
              <a:effectLst/>
              <a:latin typeface="Arial" panose="020B0604020202020204" pitchFamily="34" charset="0"/>
            </a:endParaRPr>
          </a:p>
          <a:p>
            <a:pPr lvl="0" algn="l" defTabSz="914400" eaLnBrk="0" fontAlgn="base">
              <a:lnSpc>
                <a:spcPct val="150000"/>
              </a:lnSpc>
              <a:spcBef>
                <a:spcPct val="0"/>
              </a:spcBef>
              <a:spcAft>
                <a:spcPct val="0"/>
              </a:spcAft>
              <a:buFontTx/>
              <a:buChar char="•"/>
            </a:pPr>
            <a:r>
              <a:rPr lang="en-US" sz="4400" dirty="0"/>
              <a:t>Address appearance concerns early and privately</a:t>
            </a:r>
          </a:p>
          <a:p>
            <a:pPr lvl="0" algn="l" defTabSz="914400" eaLnBrk="0" fontAlgn="base">
              <a:lnSpc>
                <a:spcPct val="150000"/>
              </a:lnSpc>
              <a:spcBef>
                <a:spcPct val="0"/>
              </a:spcBef>
              <a:spcAft>
                <a:spcPct val="0"/>
              </a:spcAft>
              <a:buFontTx/>
              <a:buChar char="•"/>
            </a:pPr>
            <a:r>
              <a:rPr lang="en-US" altLang="en-US" sz="4400" dirty="0">
                <a:solidFill>
                  <a:schemeClr val="tx1"/>
                </a:solidFill>
                <a:latin typeface="Arial" panose="020B0604020202020204" pitchFamily="34" charset="0"/>
              </a:rPr>
              <a:t>E</a:t>
            </a:r>
            <a:r>
              <a:rPr kumimoji="0" lang="en-US" altLang="en-US" sz="4400" b="0" i="0" u="none" strike="noStrike" cap="none" normalizeH="0" baseline="0" dirty="0">
                <a:ln>
                  <a:noFill/>
                </a:ln>
                <a:solidFill>
                  <a:schemeClr val="tx1"/>
                </a:solidFill>
                <a:effectLst/>
                <a:latin typeface="Arial" panose="020B0604020202020204" pitchFamily="34" charset="0"/>
              </a:rPr>
              <a:t>ven enforcement from all MODs</a:t>
            </a:r>
          </a:p>
          <a:p>
            <a:pPr marL="0" marR="0" lvl="0" indent="0" algn="l" defTabSz="914400" rtl="0" eaLnBrk="0" fontAlgn="base" latinLnBrk="0" hangingPunct="0">
              <a:lnSpc>
                <a:spcPct val="150000"/>
              </a:lnSpc>
              <a:spcBef>
                <a:spcPct val="0"/>
              </a:spcBef>
              <a:spcAft>
                <a:spcPct val="0"/>
              </a:spcAft>
              <a:buClrTx/>
              <a:buSzTx/>
              <a:buFontTx/>
              <a:buChar char="•"/>
              <a:tabLst/>
            </a:pPr>
            <a:r>
              <a:rPr kumimoji="0" lang="en-US" altLang="en-US" sz="4400" b="0" i="0" u="none" strike="noStrike" cap="none" normalizeH="0" baseline="0" dirty="0">
                <a:ln>
                  <a:noFill/>
                </a:ln>
                <a:solidFill>
                  <a:schemeClr val="tx1"/>
                </a:solidFill>
                <a:effectLst/>
                <a:latin typeface="Arial" panose="020B0604020202020204" pitchFamily="34" charset="0"/>
              </a:rPr>
              <a:t>Remind leaders to avoid assumptions or bias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custDataLst>
      <p:tags r:id="rId1"/>
    </p:custDataLst>
    <p:extLst>
      <p:ext uri="{BB962C8B-B14F-4D97-AF65-F5344CB8AC3E}">
        <p14:creationId xmlns:p14="http://schemas.microsoft.com/office/powerpoint/2010/main" val="3568537716"/>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ARTICULATE_DESIGN_ID_21_BASICWHITE" val="a6mVf91o"/>
  <p:tag name="ARTICULATE_PROJECT_OPEN" val="0"/>
  <p:tag name="ARTICULATE_SLIDE_COUNT" val="17"/>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6140</TotalTime>
  <Words>1250</Words>
  <Application>Microsoft Office PowerPoint</Application>
  <PresentationFormat>Custom</PresentationFormat>
  <Paragraphs>166</Paragraphs>
  <Slides>18</Slides>
  <Notes>17</Notes>
  <HiddenSlides>1</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21_BasicWhite</vt:lpstr>
      <vt:lpstr>Dress Code Policy </vt:lpstr>
      <vt:lpstr>Dress Code </vt:lpstr>
      <vt:lpstr>Dress Code </vt:lpstr>
      <vt:lpstr>Dress Code </vt:lpstr>
      <vt:lpstr>Dress Code </vt:lpstr>
      <vt:lpstr>SM: Champion the Change  </vt:lpstr>
      <vt:lpstr>SM: Champion the Change  </vt:lpstr>
      <vt:lpstr>SM: Champion the Change  </vt:lpstr>
      <vt:lpstr>SM: Champion the Change  </vt:lpstr>
      <vt:lpstr>Dress Code </vt:lpstr>
      <vt:lpstr>Dress Code </vt:lpstr>
      <vt:lpstr>PowerPoint Presentation</vt:lpstr>
      <vt:lpstr>PowerPoint Presentation</vt:lpstr>
      <vt:lpstr>PowerPoint Presentation</vt:lpstr>
      <vt:lpstr>PowerPoint Presentation</vt:lpstr>
      <vt:lpstr>PowerPoint Presentation</vt:lpstr>
      <vt:lpstr>THANK YOU!</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Rae  Willey</cp:lastModifiedBy>
  <cp:revision>58</cp:revision>
  <dcterms:modified xsi:type="dcterms:W3CDTF">2025-08-04T13:48:24Z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F012C48D-B6FE-4DD6-ADAC-C48CD0462038</vt:lpwstr>
  </property>
  <property fmtid="{D5CDD505-2E9C-101B-9397-08002B2CF9AE}" pid="3" name="ArticulatePath">
    <vt:lpwstr>PPT_Rally Template_Wide_NOV 2023</vt:lpwstr>
  </property>
  <property fmtid="{D5CDD505-2E9C-101B-9397-08002B2CF9AE}" pid="4" name="MSIP_Label_b40b8148-fb4b-4427-be40-b724f279dc68_SiteId">
    <vt:lpwstr>0a151fdb-e975-47b3-b11e-0e75fad4d61c</vt:lpwstr>
  </property>
  <property fmtid="{D5CDD505-2E9C-101B-9397-08002B2CF9AE}" pid="5" name="MSIP_Label_b40b8148-fb4b-4427-be40-b724f279dc68_Method">
    <vt:lpwstr>Standard</vt:lpwstr>
  </property>
  <property fmtid="{D5CDD505-2E9C-101B-9397-08002B2CF9AE}" pid="6" name="MSIP_Label_b40b8148-fb4b-4427-be40-b724f279dc68_Name">
    <vt:lpwstr>Public Data</vt:lpwstr>
  </property>
  <property fmtid="{D5CDD505-2E9C-101B-9397-08002B2CF9AE}" pid="7" name="MSIP_Label_b40b8148-fb4b-4427-be40-b724f279dc68_Tag">
    <vt:lpwstr>10, 3, 0, 2</vt:lpwstr>
  </property>
  <property fmtid="{D5CDD505-2E9C-101B-9397-08002B2CF9AE}" pid="8" name="MSIP_Label_b40b8148-fb4b-4427-be40-b724f279dc68_Enabled">
    <vt:lpwstr>true</vt:lpwstr>
  </property>
  <property fmtid="{D5CDD505-2E9C-101B-9397-08002B2CF9AE}" pid="9" name="MSIP_Label_b40b8148-fb4b-4427-be40-b724f279dc68_SetDate">
    <vt:lpwstr>2025-04-24T17:27:07Z</vt:lpwstr>
  </property>
  <property fmtid="{D5CDD505-2E9C-101B-9397-08002B2CF9AE}" pid="10" name="MSIP_Label_b40b8148-fb4b-4427-be40-b724f279dc68_ContentBits">
    <vt:lpwstr>0</vt:lpwstr>
  </property>
  <property fmtid="{D5CDD505-2E9C-101B-9397-08002B2CF9AE}" pid="11" name="MSIP_Label_b40b8148-fb4b-4427-be40-b724f279dc68_ActionId">
    <vt:lpwstr>548c3657-d43c-45e5-96cd-f872f7d7b768</vt:lpwstr>
  </property>
</Properties>
</file>